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  <p:sldMasterId id="2147483860" r:id="rId2"/>
    <p:sldMasterId id="2147483862" r:id="rId3"/>
    <p:sldMasterId id="2147483894" r:id="rId4"/>
    <p:sldMasterId id="2147484101" r:id="rId5"/>
  </p:sldMasterIdLst>
  <p:notesMasterIdLst>
    <p:notesMasterId r:id="rId25"/>
  </p:notesMasterIdLst>
  <p:handoutMasterIdLst>
    <p:handoutMasterId r:id="rId26"/>
  </p:handoutMasterIdLst>
  <p:sldIdLst>
    <p:sldId id="474" r:id="rId6"/>
    <p:sldId id="489" r:id="rId7"/>
    <p:sldId id="487" r:id="rId8"/>
    <p:sldId id="477" r:id="rId9"/>
    <p:sldId id="454" r:id="rId10"/>
    <p:sldId id="442" r:id="rId11"/>
    <p:sldId id="462" r:id="rId12"/>
    <p:sldId id="456" r:id="rId13"/>
    <p:sldId id="480" r:id="rId14"/>
    <p:sldId id="458" r:id="rId15"/>
    <p:sldId id="459" r:id="rId16"/>
    <p:sldId id="481" r:id="rId17"/>
    <p:sldId id="482" r:id="rId18"/>
    <p:sldId id="483" r:id="rId19"/>
    <p:sldId id="484" r:id="rId20"/>
    <p:sldId id="486" r:id="rId21"/>
    <p:sldId id="488" r:id="rId22"/>
    <p:sldId id="479" r:id="rId23"/>
    <p:sldId id="457" r:id="rId24"/>
  </p:sldIdLst>
  <p:sldSz cx="12193588" cy="6858000"/>
  <p:notesSz cx="10234613" cy="70993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2667" kern="1200">
        <a:solidFill>
          <a:schemeClr val="tx1"/>
        </a:solidFill>
        <a:latin typeface="Arial" charset="0"/>
        <a:ea typeface="+mn-ea"/>
        <a:cs typeface="Arial" charset="0"/>
      </a:defRPr>
    </a:lvl1pPr>
    <a:lvl2pPr marL="609630" algn="l" rtl="0" eaLnBrk="0" fontAlgn="base" hangingPunct="0">
      <a:spcBef>
        <a:spcPct val="0"/>
      </a:spcBef>
      <a:spcAft>
        <a:spcPct val="0"/>
      </a:spcAft>
      <a:defRPr sz="2667" kern="1200">
        <a:solidFill>
          <a:schemeClr val="tx1"/>
        </a:solidFill>
        <a:latin typeface="Arial" charset="0"/>
        <a:ea typeface="+mn-ea"/>
        <a:cs typeface="Arial" charset="0"/>
      </a:defRPr>
    </a:lvl2pPr>
    <a:lvl3pPr marL="1219261" algn="l" rtl="0" eaLnBrk="0" fontAlgn="base" hangingPunct="0">
      <a:spcBef>
        <a:spcPct val="0"/>
      </a:spcBef>
      <a:spcAft>
        <a:spcPct val="0"/>
      </a:spcAft>
      <a:defRPr sz="2667" kern="1200">
        <a:solidFill>
          <a:schemeClr val="tx1"/>
        </a:solidFill>
        <a:latin typeface="Arial" charset="0"/>
        <a:ea typeface="+mn-ea"/>
        <a:cs typeface="Arial" charset="0"/>
      </a:defRPr>
    </a:lvl3pPr>
    <a:lvl4pPr marL="1828891" algn="l" rtl="0" eaLnBrk="0" fontAlgn="base" hangingPunct="0">
      <a:spcBef>
        <a:spcPct val="0"/>
      </a:spcBef>
      <a:spcAft>
        <a:spcPct val="0"/>
      </a:spcAft>
      <a:defRPr sz="2667" kern="1200">
        <a:solidFill>
          <a:schemeClr val="tx1"/>
        </a:solidFill>
        <a:latin typeface="Arial" charset="0"/>
        <a:ea typeface="+mn-ea"/>
        <a:cs typeface="Arial" charset="0"/>
      </a:defRPr>
    </a:lvl4pPr>
    <a:lvl5pPr marL="2438522" algn="l" rtl="0" eaLnBrk="0" fontAlgn="base" hangingPunct="0">
      <a:spcBef>
        <a:spcPct val="0"/>
      </a:spcBef>
      <a:spcAft>
        <a:spcPct val="0"/>
      </a:spcAft>
      <a:defRPr sz="2667" kern="1200">
        <a:solidFill>
          <a:schemeClr val="tx1"/>
        </a:solidFill>
        <a:latin typeface="Arial" charset="0"/>
        <a:ea typeface="+mn-ea"/>
        <a:cs typeface="Arial" charset="0"/>
      </a:defRPr>
    </a:lvl5pPr>
    <a:lvl6pPr marL="3048152" algn="l" defTabSz="1219261" rtl="0" eaLnBrk="1" latinLnBrk="0" hangingPunct="1">
      <a:defRPr sz="2667" kern="1200">
        <a:solidFill>
          <a:schemeClr val="tx1"/>
        </a:solidFill>
        <a:latin typeface="Arial" charset="0"/>
        <a:ea typeface="+mn-ea"/>
        <a:cs typeface="Arial" charset="0"/>
      </a:defRPr>
    </a:lvl6pPr>
    <a:lvl7pPr marL="3657783" algn="l" defTabSz="1219261" rtl="0" eaLnBrk="1" latinLnBrk="0" hangingPunct="1">
      <a:defRPr sz="2667" kern="1200">
        <a:solidFill>
          <a:schemeClr val="tx1"/>
        </a:solidFill>
        <a:latin typeface="Arial" charset="0"/>
        <a:ea typeface="+mn-ea"/>
        <a:cs typeface="Arial" charset="0"/>
      </a:defRPr>
    </a:lvl7pPr>
    <a:lvl8pPr marL="4267413" algn="l" defTabSz="1219261" rtl="0" eaLnBrk="1" latinLnBrk="0" hangingPunct="1">
      <a:defRPr sz="2667" kern="1200">
        <a:solidFill>
          <a:schemeClr val="tx1"/>
        </a:solidFill>
        <a:latin typeface="Arial" charset="0"/>
        <a:ea typeface="+mn-ea"/>
        <a:cs typeface="Arial" charset="0"/>
      </a:defRPr>
    </a:lvl8pPr>
    <a:lvl9pPr marL="4877044" algn="l" defTabSz="1219261" rtl="0" eaLnBrk="1" latinLnBrk="0" hangingPunct="1">
      <a:defRPr sz="2667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8" pos="9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CACA"/>
    <a:srgbClr val="CCCCCC"/>
    <a:srgbClr val="D9D9D9"/>
    <a:srgbClr val="D98B8E"/>
    <a:srgbClr val="EA9596"/>
    <a:srgbClr val="EAD9BB"/>
    <a:srgbClr val="EC9192"/>
    <a:srgbClr val="FFF6F7"/>
    <a:srgbClr val="FDF6E6"/>
    <a:srgbClr val="2438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91" autoAdjust="0"/>
    <p:restoredTop sz="95672" autoAdjust="0"/>
  </p:normalViewPr>
  <p:slideViewPr>
    <p:cSldViewPr>
      <p:cViewPr varScale="1">
        <p:scale>
          <a:sx n="107" d="100"/>
          <a:sy n="107" d="100"/>
        </p:scale>
        <p:origin x="632" y="160"/>
      </p:cViewPr>
      <p:guideLst>
        <p:guide orient="horz" pos="2160"/>
        <p:guide pos="3841"/>
        <p:guide pos="3840"/>
        <p:guide pos="9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179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5475" cy="355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7550" y="0"/>
            <a:ext cx="4435475" cy="355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42113"/>
            <a:ext cx="4435475" cy="355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7550" y="6742113"/>
            <a:ext cx="4435475" cy="355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 smtClean="0"/>
            </a:lvl1pPr>
          </a:lstStyle>
          <a:p>
            <a:pPr>
              <a:defRPr/>
            </a:pPr>
            <a:fld id="{8A45E123-684E-465F-8A32-BE54E66602C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885426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5475" cy="355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7550" y="0"/>
            <a:ext cx="4435475" cy="355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52725" y="533400"/>
            <a:ext cx="4729163" cy="26606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22350" y="3371850"/>
            <a:ext cx="8189913" cy="31940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901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2113"/>
            <a:ext cx="4435475" cy="355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01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7550" y="6742113"/>
            <a:ext cx="4435475" cy="355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 smtClean="0"/>
            </a:lvl1pPr>
          </a:lstStyle>
          <a:p>
            <a:pPr>
              <a:defRPr/>
            </a:pPr>
            <a:fld id="{A5CEDFD7-2FC6-46A3-97E5-4B4B700EBD0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6633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panose="020B0604020202020204" pitchFamily="34" charset="0"/>
        <a:ea typeface="Arial" charset="0"/>
        <a:cs typeface="Arial" charset="0"/>
      </a:defRPr>
    </a:lvl1pPr>
    <a:lvl2pPr marL="60963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panose="020B0604020202020204" pitchFamily="34" charset="0"/>
        <a:ea typeface="Arial" charset="0"/>
        <a:cs typeface="Arial" charset="0"/>
      </a:defRPr>
    </a:lvl2pPr>
    <a:lvl3pPr marL="1219261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panose="020B0604020202020204" pitchFamily="34" charset="0"/>
        <a:ea typeface="Arial" charset="0"/>
        <a:cs typeface="Arial" charset="0"/>
      </a:defRPr>
    </a:lvl3pPr>
    <a:lvl4pPr marL="1828891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panose="020B0604020202020204" pitchFamily="34" charset="0"/>
        <a:ea typeface="Arial" charset="0"/>
        <a:cs typeface="Arial" charset="0"/>
      </a:defRPr>
    </a:lvl4pPr>
    <a:lvl5pPr marL="2438522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panose="020B0604020202020204" pitchFamily="34" charset="0"/>
        <a:ea typeface="Arial" charset="0"/>
        <a:cs typeface="Arial" charset="0"/>
      </a:defRPr>
    </a:lvl5pPr>
    <a:lvl6pPr marL="3048152" algn="l" defTabSz="121926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783" algn="l" defTabSz="121926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413" algn="l" defTabSz="121926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7044" algn="l" defTabSz="121926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charset="0"/>
            </a:endParaRPr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47738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47738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47738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47738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81F3D6C-6BEF-4A24-B7B6-7958ABD598A7}" type="slidenum">
              <a:rPr lang="ru-RU" altLang="ru-RU" sz="1200"/>
              <a:pPr/>
              <a:t>1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157821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charset="0"/>
            </a:endParaRPr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47738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47738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47738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47738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81F3D6C-6BEF-4A24-B7B6-7958ABD598A7}" type="slidenum">
              <a:rPr lang="ru-RU" altLang="ru-RU" sz="1200"/>
              <a:pPr/>
              <a:t>19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751327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847830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86" y="273049"/>
            <a:ext cx="4011606" cy="1162051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7354" y="273054"/>
            <a:ext cx="6816554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86" y="1435104"/>
            <a:ext cx="4011606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68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2" indent="0">
              <a:buNone/>
              <a:defRPr sz="506"/>
            </a:lvl7pPr>
            <a:lvl8pPr marL="1800180" indent="0">
              <a:buNone/>
              <a:defRPr sz="506"/>
            </a:lvl8pPr>
            <a:lvl9pPr marL="2057348" indent="0">
              <a:buNone/>
              <a:defRPr sz="50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70533665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0028" y="4800601"/>
            <a:ext cx="7316153" cy="566739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0028" y="612775"/>
            <a:ext cx="7316153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68" indent="0">
              <a:buNone/>
              <a:defRPr sz="1575"/>
            </a:lvl2pPr>
            <a:lvl3pPr marL="514337" indent="0">
              <a:buNone/>
              <a:defRPr sz="1350"/>
            </a:lvl3pPr>
            <a:lvl4pPr marL="771506" indent="0">
              <a:buNone/>
              <a:defRPr sz="1125"/>
            </a:lvl4pPr>
            <a:lvl5pPr marL="1028675" indent="0">
              <a:buNone/>
              <a:defRPr sz="1125"/>
            </a:lvl5pPr>
            <a:lvl6pPr marL="1285843" indent="0">
              <a:buNone/>
              <a:defRPr sz="1125"/>
            </a:lvl6pPr>
            <a:lvl7pPr marL="1543012" indent="0">
              <a:buNone/>
              <a:defRPr sz="1125"/>
            </a:lvl7pPr>
            <a:lvl8pPr marL="1800180" indent="0">
              <a:buNone/>
              <a:defRPr sz="1125"/>
            </a:lvl8pPr>
            <a:lvl9pPr marL="2057348" indent="0">
              <a:buNone/>
              <a:defRPr sz="1125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0028" y="5367339"/>
            <a:ext cx="7316153" cy="804863"/>
          </a:xfrm>
        </p:spPr>
        <p:txBody>
          <a:bodyPr/>
          <a:lstStyle>
            <a:lvl1pPr marL="0" indent="0">
              <a:buNone/>
              <a:defRPr sz="788"/>
            </a:lvl1pPr>
            <a:lvl2pPr marL="257168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2" indent="0">
              <a:buNone/>
              <a:defRPr sz="506"/>
            </a:lvl7pPr>
            <a:lvl8pPr marL="1800180" indent="0">
              <a:buNone/>
              <a:defRPr sz="506"/>
            </a:lvl8pPr>
            <a:lvl9pPr marL="2057348" indent="0">
              <a:buNone/>
              <a:defRPr sz="50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95557307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01546472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40357" y="115889"/>
            <a:ext cx="2741441" cy="601345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80" y="115889"/>
            <a:ext cx="8027445" cy="6013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51597834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1383" y="115893"/>
            <a:ext cx="9217167" cy="631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85" y="1604965"/>
            <a:ext cx="10972113" cy="21859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85" y="3943351"/>
            <a:ext cx="10972113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85038371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2588" y="1"/>
            <a:ext cx="9431002" cy="100965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968762" y="1600204"/>
            <a:ext cx="9615152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268486" y="6447367"/>
            <a:ext cx="781151" cy="279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7CEC46D7-4F6C-43B7-903E-26E8836431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1818733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199" y="1121833"/>
            <a:ext cx="914519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199" y="3602568"/>
            <a:ext cx="9145191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309" y="6356351"/>
            <a:ext cx="2743557" cy="36618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7D5E8315-7BFB-446E-915B-27B409400EBC}" type="datetime1">
              <a:rPr lang="ru-RU"/>
              <a:pPr>
                <a:defRPr/>
              </a:pPr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9126" y="6356351"/>
            <a:ext cx="4115336" cy="36618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1722" y="6356351"/>
            <a:ext cx="2743557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4B529DCE-7FE0-4B1B-88FC-7400E6B9D54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2699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309" y="6356351"/>
            <a:ext cx="2743557" cy="36618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DDDF95C6-FC1F-4F2A-8E1E-47CB52AC9837}" type="datetime1">
              <a:rPr lang="ru-RU"/>
              <a:pPr>
                <a:defRPr/>
              </a:pPr>
              <a:t>12.11.2020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9126" y="6356351"/>
            <a:ext cx="4115336" cy="36618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1722" y="6356351"/>
            <a:ext cx="2743557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EBD90233-8DE6-4CC3-808A-0B63CDDC6A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780914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199" y="1121833"/>
            <a:ext cx="9145191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199" y="3602568"/>
            <a:ext cx="9145191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309" y="6356351"/>
            <a:ext cx="2743557" cy="36618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7D5E8315-7BFB-446E-915B-27B409400EBC}" type="datetime1">
              <a:rPr lang="ru-RU"/>
              <a:pPr>
                <a:defRPr/>
              </a:pPr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9126" y="6356351"/>
            <a:ext cx="4115336" cy="36618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1722" y="6356351"/>
            <a:ext cx="2743557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4B529DCE-7FE0-4B1B-88FC-7400E6B9D54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26999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309" y="6356351"/>
            <a:ext cx="2743557" cy="36618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92E35080-C039-4DCE-A682-B628240D088F}" type="datetime1">
              <a:rPr lang="ru-RU"/>
              <a:pPr>
                <a:defRPr/>
              </a:pPr>
              <a:t>12.11.2020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9126" y="6356351"/>
            <a:ext cx="4115336" cy="36618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1722" y="6356351"/>
            <a:ext cx="2743557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A46E8594-4590-4A5D-8DD2-C6D61AAF27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5794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 userDrawn="1"/>
        </p:nvSpPr>
        <p:spPr bwMode="auto">
          <a:xfrm>
            <a:off x="1" y="1"/>
            <a:ext cx="9361119" cy="69215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50625" tIns="26325" rIns="50625" bIns="26325" anchor="ctr"/>
          <a:lstStyle/>
          <a:p>
            <a:pPr>
              <a:buFont typeface="Times New Roman" pitchFamily="16" charset="0"/>
              <a:buNone/>
              <a:tabLst>
                <a:tab pos="0" algn="l"/>
                <a:tab pos="514337" algn="l"/>
                <a:tab pos="1028675" algn="l"/>
                <a:tab pos="1543012" algn="l"/>
                <a:tab pos="2057348" algn="l"/>
                <a:tab pos="2571686" algn="l"/>
                <a:tab pos="3086023" algn="l"/>
                <a:tab pos="3600360" algn="l"/>
                <a:tab pos="4114697" algn="l"/>
                <a:tab pos="4629035" algn="l"/>
                <a:tab pos="5143372" algn="l"/>
                <a:tab pos="5657708" algn="l"/>
              </a:tabLst>
              <a:defRPr/>
            </a:pPr>
            <a:r>
              <a:rPr lang="ru-RU" sz="1013">
                <a:solidFill>
                  <a:srgbClr val="000000"/>
                </a:solidFill>
                <a:ea typeface="Arial" charset="0"/>
                <a:cs typeface="+mn-cs"/>
              </a:rPr>
              <a:t> </a:t>
            </a:r>
          </a:p>
        </p:txBody>
      </p:sp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8209503" y="5435600"/>
            <a:ext cx="371946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altLang="ru-RU" sz="800" b="1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ПРОСТОЕ УПРАВЛЕНИЕ СЛОЖНОЙ ЛОГИСТИКОЙ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 userDrawn="1"/>
        </p:nvSpPr>
        <p:spPr bwMode="auto">
          <a:xfrm>
            <a:off x="-6352" y="5920318"/>
            <a:ext cx="37448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altLang="ru-RU" sz="100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ООО «ИТЛ Консалтинг»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altLang="ru-RU" sz="100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г. Москва, ул. Ольховская, д.16, стр. 5-5А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altLang="ru-RU" sz="100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+7(495) 662-9522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altLang="ru-RU" sz="100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http://www.itlc.ru</a:t>
            </a:r>
            <a:endParaRPr lang="ru-RU" altLang="ru-RU" sz="100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" name="Изображение 13" descr="railtrac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3588" cy="463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2146" y="4669367"/>
            <a:ext cx="3010292" cy="734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>
            <a:spLocks noChangeArrowheads="1"/>
          </p:cNvSpPr>
          <p:nvPr userDrawn="1"/>
        </p:nvSpPr>
        <p:spPr bwMode="auto">
          <a:xfrm>
            <a:off x="8209503" y="3837517"/>
            <a:ext cx="41280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altLang="ru-RU" sz="20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Рады сотрудничеству!</a:t>
            </a:r>
          </a:p>
        </p:txBody>
      </p:sp>
    </p:spTree>
    <p:extLst>
      <p:ext uri="{BB962C8B-B14F-4D97-AF65-F5344CB8AC3E}">
        <p14:creationId xmlns:p14="http://schemas.microsoft.com/office/powerpoint/2010/main" val="2116604650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199" y="1121833"/>
            <a:ext cx="9145191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199" y="3602568"/>
            <a:ext cx="9145191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309" y="6356351"/>
            <a:ext cx="2743557" cy="36618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7D5E8315-7BFB-446E-915B-27B409400EBC}" type="datetime1">
              <a:rPr lang="ru-RU"/>
              <a:pPr>
                <a:defRPr/>
              </a:pPr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9126" y="6356351"/>
            <a:ext cx="4115336" cy="36618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1722" y="6356351"/>
            <a:ext cx="2743557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4B529DCE-7FE0-4B1B-88FC-7400E6B9D54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26999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199" y="1122363"/>
            <a:ext cx="914519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199" y="3602038"/>
            <a:ext cx="914519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5E8315-7BFB-446E-915B-27B409400EBC}" type="datetime1">
              <a:rPr lang="ru-RU" smtClean="0"/>
              <a:pPr>
                <a:defRPr/>
              </a:pPr>
              <a:t>12.11.2020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529DCE-7FE0-4B1B-88FC-7400E6B9D54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058091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A5B5A-555D-FA4E-BEFC-EA801444E6B8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2DAA-226A-514C-868D-6E6DA3727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884510"/>
      </p:ext>
    </p:extLst>
  </p:cSld>
  <p:clrMapOvr>
    <a:masterClrMapping/>
  </p:clrMapOvr>
  <p:hf sldNum="0" hdr="0" ft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958" y="1709739"/>
            <a:ext cx="1051697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958" y="4589464"/>
            <a:ext cx="1051697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A5B5A-555D-FA4E-BEFC-EA801444E6B8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2DAA-226A-514C-868D-6E6DA3727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770892"/>
      </p:ext>
    </p:extLst>
  </p:cSld>
  <p:clrMapOvr>
    <a:masterClrMapping/>
  </p:clrMapOvr>
  <p:hf sldNum="0" hdr="0" ft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09" y="1825625"/>
            <a:ext cx="5182275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004" y="1825625"/>
            <a:ext cx="5182275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A5B5A-555D-FA4E-BEFC-EA801444E6B8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2DAA-226A-514C-868D-6E6DA3727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007381"/>
      </p:ext>
    </p:extLst>
  </p:cSld>
  <p:clrMapOvr>
    <a:masterClrMapping/>
  </p:clrMapOvr>
  <p:hf sldNum="0" hdr="0" ft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97" y="365126"/>
            <a:ext cx="1051697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98" y="1681163"/>
            <a:ext cx="515845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98" y="2505075"/>
            <a:ext cx="5158459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3004" y="1681163"/>
            <a:ext cx="518386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3004" y="2505075"/>
            <a:ext cx="5183863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A5B5A-555D-FA4E-BEFC-EA801444E6B8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2DAA-226A-514C-868D-6E6DA3727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192641"/>
      </p:ext>
    </p:extLst>
  </p:cSld>
  <p:clrMapOvr>
    <a:masterClrMapping/>
  </p:clrMapOvr>
  <p:hf sldNum="0" hdr="0" ft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A5B5A-555D-FA4E-BEFC-EA801444E6B8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2DAA-226A-514C-868D-6E6DA3727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212438"/>
      </p:ext>
    </p:extLst>
  </p:cSld>
  <p:clrMapOvr>
    <a:masterClrMapping/>
  </p:clrMapOvr>
  <p:hf sldNum="0" hdr="0" ft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A5B5A-555D-FA4E-BEFC-EA801444E6B8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2DAA-226A-514C-868D-6E6DA3727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684231"/>
      </p:ext>
    </p:extLst>
  </p:cSld>
  <p:clrMapOvr>
    <a:masterClrMapping/>
  </p:clrMapOvr>
  <p:hf sldNum="0" hdr="0" ft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98" y="457200"/>
            <a:ext cx="39327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863" y="987426"/>
            <a:ext cx="617300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98" y="2057400"/>
            <a:ext cx="39327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A5B5A-555D-FA4E-BEFC-EA801444E6B8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2DAA-226A-514C-868D-6E6DA3727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740606"/>
      </p:ext>
    </p:extLst>
  </p:cSld>
  <p:clrMapOvr>
    <a:masterClrMapping/>
  </p:clrMapOvr>
  <p:hf sldNum="0" hdr="0" ft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98" y="457200"/>
            <a:ext cx="39327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863" y="987426"/>
            <a:ext cx="617300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98" y="2057400"/>
            <a:ext cx="39327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A5B5A-555D-FA4E-BEFC-EA801444E6B8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2DAA-226A-514C-868D-6E6DA3727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506811"/>
      </p:ext>
    </p:extLst>
  </p:cSld>
  <p:clrMapOvr>
    <a:masterClrMapping/>
  </p:clrMapOvr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519" y="2130430"/>
            <a:ext cx="1036455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9038" y="3886200"/>
            <a:ext cx="8535512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57168" indent="0" algn="ctr">
              <a:buNone/>
              <a:defRPr/>
            </a:lvl2pPr>
            <a:lvl3pPr marL="514337" indent="0" algn="ctr">
              <a:buNone/>
              <a:defRPr/>
            </a:lvl3pPr>
            <a:lvl4pPr marL="771506" indent="0" algn="ctr">
              <a:buNone/>
              <a:defRPr/>
            </a:lvl4pPr>
            <a:lvl5pPr marL="1028675" indent="0" algn="ctr">
              <a:buNone/>
              <a:defRPr/>
            </a:lvl5pPr>
            <a:lvl6pPr marL="1285843" indent="0" algn="ctr">
              <a:buNone/>
              <a:defRPr/>
            </a:lvl6pPr>
            <a:lvl7pPr marL="1543012" indent="0" algn="ctr">
              <a:buNone/>
              <a:defRPr/>
            </a:lvl7pPr>
            <a:lvl8pPr marL="1800180" indent="0" algn="ctr">
              <a:buNone/>
              <a:defRPr/>
            </a:lvl8pPr>
            <a:lvl9pPr marL="2057348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16259153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A5B5A-555D-FA4E-BEFC-EA801444E6B8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2DAA-226A-514C-868D-6E6DA3727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881318"/>
      </p:ext>
    </p:extLst>
  </p:cSld>
  <p:clrMapOvr>
    <a:masterClrMapping/>
  </p:clrMapOvr>
  <p:hf sldNum="0" hdr="0" ft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6037" y="365125"/>
            <a:ext cx="2629242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309" y="365125"/>
            <a:ext cx="7735307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A5B5A-555D-FA4E-BEFC-EA801444E6B8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2DAA-226A-514C-868D-6E6DA3727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480931"/>
      </p:ext>
    </p:extLst>
  </p:cSld>
  <p:clrMapOvr>
    <a:masterClrMapping/>
  </p:clrMapOvr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800" b="1"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92876" indent="-192876">
              <a:buFont typeface="Arial" panose="020B0604020202020204" pitchFamily="34" charset="0"/>
              <a:buChar char="•"/>
              <a:defRPr sz="1575"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417899" indent="-160731">
              <a:buFont typeface="Arial" panose="020B0604020202020204" pitchFamily="34" charset="0"/>
              <a:buChar char="•"/>
              <a:defRPr sz="1350"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2pPr>
            <a:lvl3pPr marL="642922" indent="-128585">
              <a:buFont typeface="Arial" panose="020B0604020202020204" pitchFamily="34" charset="0"/>
              <a:buChar char="•"/>
              <a:defRPr sz="1125"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3pPr>
            <a:lvl4pPr marL="900091" indent="-128585">
              <a:buFont typeface="Arial" panose="020B0604020202020204" pitchFamily="34" charset="0"/>
              <a:buChar char="•"/>
              <a:defRPr sz="1013"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4pPr>
            <a:lvl5pPr marL="1157259" indent="-128585">
              <a:buFont typeface="Arial" panose="020B0604020202020204" pitchFamily="34" charset="0"/>
              <a:buChar char="•"/>
              <a:defRPr sz="1013"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87405703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209" y="4406904"/>
            <a:ext cx="1036455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209" y="2906713"/>
            <a:ext cx="1036455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68" indent="0">
              <a:buNone/>
              <a:defRPr sz="1013"/>
            </a:lvl2pPr>
            <a:lvl3pPr marL="514337" indent="0">
              <a:buNone/>
              <a:defRPr sz="900"/>
            </a:lvl3pPr>
            <a:lvl4pPr marL="771506" indent="0">
              <a:buNone/>
              <a:defRPr sz="788"/>
            </a:lvl4pPr>
            <a:lvl5pPr marL="1028675" indent="0">
              <a:buNone/>
              <a:defRPr sz="788"/>
            </a:lvl5pPr>
            <a:lvl6pPr marL="1285843" indent="0">
              <a:buNone/>
              <a:defRPr sz="788"/>
            </a:lvl6pPr>
            <a:lvl7pPr marL="1543012" indent="0">
              <a:buNone/>
              <a:defRPr sz="788"/>
            </a:lvl7pPr>
            <a:lvl8pPr marL="1800180" indent="0">
              <a:buNone/>
              <a:defRPr sz="788"/>
            </a:lvl8pPr>
            <a:lvl9pPr marL="2057348" indent="0">
              <a:buNone/>
              <a:defRPr sz="78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30094079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85" y="1604967"/>
            <a:ext cx="5383385" cy="4524375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6291" y="1604967"/>
            <a:ext cx="5385501" cy="4524375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22426069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80" y="274639"/>
            <a:ext cx="1097422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79" y="1535113"/>
            <a:ext cx="5387619" cy="639763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8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2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8" indent="0">
              <a:buNone/>
              <a:defRPr sz="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79" y="2174875"/>
            <a:ext cx="5387619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4179" y="1535113"/>
            <a:ext cx="5389735" cy="639763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8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2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8" indent="0">
              <a:buNone/>
              <a:defRPr sz="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4179" y="2174875"/>
            <a:ext cx="5389735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243556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592370020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391509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71378" y="116418"/>
            <a:ext cx="9217167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80" y="1604434"/>
            <a:ext cx="10972113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щелкните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Четвертый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  <a:p>
            <a:pPr lvl="4"/>
            <a:r>
              <a:rPr lang="en-GB" altLang="ru-RU"/>
              <a:t>Восьмой уровень структуры</a:t>
            </a:r>
          </a:p>
          <a:p>
            <a:pPr lvl="4"/>
            <a:r>
              <a:rPr lang="en-GB" altLang="ru-RU"/>
              <a:t>Девятый уровень структуры</a:t>
            </a:r>
          </a:p>
        </p:txBody>
      </p:sp>
      <p:pic>
        <p:nvPicPr>
          <p:cNvPr id="1028" name="Рисунок 1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461" y="228600"/>
            <a:ext cx="166391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54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  <p:sldLayoutId id="2147484051" r:id="rId12"/>
    <p:sldLayoutId id="2147484052" r:id="rId13"/>
    <p:sldLayoutId id="2147484053" r:id="rId14"/>
    <p:sldLayoutId id="2147484055" r:id="rId15"/>
  </p:sldLayoutIdLst>
  <p:transition spd="slow"/>
  <p:hf sldNum="0" hdr="0" ftr="0"/>
  <p:txStyles>
    <p:titleStyle>
      <a:lvl1pPr algn="l" defTabSz="25082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kumimoji="1" sz="1100">
          <a:solidFill>
            <a:srgbClr val="002060"/>
          </a:solidFill>
          <a:latin typeface="+mj-lt"/>
          <a:ea typeface="Arial" charset="0"/>
          <a:cs typeface="+mj-cs"/>
        </a:defRPr>
      </a:lvl1pPr>
      <a:lvl2pPr algn="l" defTabSz="25082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kumimoji="1" sz="1100">
          <a:solidFill>
            <a:srgbClr val="002060"/>
          </a:solidFill>
          <a:latin typeface="Impact" pitchFamily="32" charset="0"/>
          <a:ea typeface="Arial" charset="0"/>
          <a:cs typeface="Arial" charset="0"/>
        </a:defRPr>
      </a:lvl2pPr>
      <a:lvl3pPr algn="l" defTabSz="25082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kumimoji="1" sz="1100">
          <a:solidFill>
            <a:srgbClr val="002060"/>
          </a:solidFill>
          <a:latin typeface="Impact" pitchFamily="32" charset="0"/>
          <a:ea typeface="Arial" charset="0"/>
          <a:cs typeface="Arial" charset="0"/>
        </a:defRPr>
      </a:lvl3pPr>
      <a:lvl4pPr algn="l" defTabSz="25082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kumimoji="1" sz="1100">
          <a:solidFill>
            <a:srgbClr val="002060"/>
          </a:solidFill>
          <a:latin typeface="Impact" pitchFamily="32" charset="0"/>
          <a:ea typeface="Arial" charset="0"/>
          <a:cs typeface="Arial" charset="0"/>
        </a:defRPr>
      </a:lvl4pPr>
      <a:lvl5pPr algn="l" defTabSz="25082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kumimoji="1" sz="1100">
          <a:solidFill>
            <a:srgbClr val="002060"/>
          </a:solidFill>
          <a:latin typeface="Impact" pitchFamily="32" charset="0"/>
          <a:ea typeface="Arial" charset="0"/>
          <a:cs typeface="Arial" charset="0"/>
        </a:defRPr>
      </a:lvl5pPr>
      <a:lvl6pPr marL="1414428" indent="-128585" algn="l" defTabSz="252704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125">
          <a:solidFill>
            <a:srgbClr val="333399"/>
          </a:solidFill>
          <a:latin typeface="Impact" pitchFamily="32" charset="0"/>
          <a:cs typeface="Arial" charset="0"/>
        </a:defRPr>
      </a:lvl6pPr>
      <a:lvl7pPr marL="1671596" indent="-128585" algn="l" defTabSz="252704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125">
          <a:solidFill>
            <a:srgbClr val="333399"/>
          </a:solidFill>
          <a:latin typeface="Impact" pitchFamily="32" charset="0"/>
          <a:cs typeface="Arial" charset="0"/>
        </a:defRPr>
      </a:lvl7pPr>
      <a:lvl8pPr marL="1928765" indent="-128585" algn="l" defTabSz="252704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125">
          <a:solidFill>
            <a:srgbClr val="333399"/>
          </a:solidFill>
          <a:latin typeface="Impact" pitchFamily="32" charset="0"/>
          <a:cs typeface="Arial" charset="0"/>
        </a:defRPr>
      </a:lvl8pPr>
      <a:lvl9pPr marL="2185934" indent="-128585" algn="l" defTabSz="252704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125">
          <a:solidFill>
            <a:srgbClr val="333399"/>
          </a:solidFill>
          <a:latin typeface="Impact" pitchFamily="32" charset="0"/>
          <a:cs typeface="Arial" charset="0"/>
        </a:defRPr>
      </a:lvl9pPr>
    </p:titleStyle>
    <p:bodyStyle>
      <a:lvl1pPr marL="192088" indent="-192088" algn="l" defTabSz="250825" rtl="0" eaLnBrk="0" fontAlgn="base" hangingPunct="0">
        <a:spcBef>
          <a:spcPts val="450"/>
        </a:spcBef>
        <a:spcAft>
          <a:spcPct val="0"/>
        </a:spcAft>
        <a:buClr>
          <a:srgbClr val="002060"/>
        </a:buClr>
        <a:buSzPct val="100000"/>
        <a:buFont typeface="Arial" charset="0"/>
        <a:buChar char="■"/>
        <a:defRPr kumimoji="1">
          <a:solidFill>
            <a:srgbClr val="002060"/>
          </a:solidFill>
          <a:latin typeface="+mn-lt"/>
          <a:ea typeface="Arial" charset="0"/>
          <a:cs typeface="+mn-cs"/>
        </a:defRPr>
      </a:lvl1pPr>
      <a:lvl2pPr marL="417513" indent="-160338" algn="l" defTabSz="250825" rtl="0" eaLnBrk="0" fontAlgn="base" hangingPunct="0">
        <a:spcBef>
          <a:spcPts val="400"/>
        </a:spcBef>
        <a:spcAft>
          <a:spcPct val="0"/>
        </a:spcAft>
        <a:buClr>
          <a:srgbClr val="002060"/>
        </a:buClr>
        <a:buSzPct val="100000"/>
        <a:buFont typeface="Arial" charset="0"/>
        <a:buChar char="■"/>
        <a:defRPr kumimoji="1" sz="1500">
          <a:solidFill>
            <a:srgbClr val="002060"/>
          </a:solidFill>
          <a:latin typeface="+mn-lt"/>
          <a:ea typeface="Arial" charset="0"/>
          <a:cs typeface="+mn-cs"/>
        </a:defRPr>
      </a:lvl2pPr>
      <a:lvl3pPr marL="641350" indent="-127000" algn="l" defTabSz="250825" rtl="0" eaLnBrk="0" fontAlgn="base" hangingPunct="0">
        <a:spcBef>
          <a:spcPts val="338"/>
        </a:spcBef>
        <a:spcAft>
          <a:spcPct val="0"/>
        </a:spcAft>
        <a:buClr>
          <a:srgbClr val="002060"/>
        </a:buClr>
        <a:buSzPct val="100000"/>
        <a:buFont typeface="Arial" charset="0"/>
        <a:buChar char="■"/>
        <a:defRPr kumimoji="1">
          <a:solidFill>
            <a:srgbClr val="002060"/>
          </a:solidFill>
          <a:latin typeface="+mn-lt"/>
          <a:ea typeface="Arial" charset="0"/>
          <a:cs typeface="+mn-cs"/>
        </a:defRPr>
      </a:lvl3pPr>
      <a:lvl4pPr marL="898525" indent="-127000" algn="l" defTabSz="250825" rtl="0" eaLnBrk="0" fontAlgn="base" hangingPunct="0">
        <a:spcBef>
          <a:spcPts val="275"/>
        </a:spcBef>
        <a:spcAft>
          <a:spcPct val="0"/>
        </a:spcAft>
        <a:buClr>
          <a:srgbClr val="002060"/>
        </a:buClr>
        <a:buSzPct val="100000"/>
        <a:buFont typeface="Arial" charset="0"/>
        <a:buChar char="■"/>
        <a:defRPr kumimoji="1" sz="1100">
          <a:solidFill>
            <a:srgbClr val="002060"/>
          </a:solidFill>
          <a:latin typeface="+mn-lt"/>
          <a:ea typeface="Arial" charset="0"/>
          <a:cs typeface="+mn-cs"/>
        </a:defRPr>
      </a:lvl4pPr>
      <a:lvl5pPr marL="1155700" indent="-127000" algn="l" defTabSz="250825" rtl="0" eaLnBrk="0" fontAlgn="base" hangingPunct="0">
        <a:spcBef>
          <a:spcPts val="275"/>
        </a:spcBef>
        <a:spcAft>
          <a:spcPct val="0"/>
        </a:spcAft>
        <a:buClr>
          <a:srgbClr val="002060"/>
        </a:buClr>
        <a:buSzPct val="100000"/>
        <a:buFont typeface="Arial" charset="0"/>
        <a:buChar char="■"/>
        <a:defRPr kumimoji="1" sz="1100">
          <a:solidFill>
            <a:srgbClr val="002060"/>
          </a:solidFill>
          <a:latin typeface="+mn-lt"/>
          <a:ea typeface="Arial" charset="0"/>
          <a:cs typeface="+mn-cs"/>
        </a:defRPr>
      </a:lvl5pPr>
      <a:lvl6pPr marL="1414428" indent="-128585" algn="l" defTabSz="252704" rtl="0" fontAlgn="base">
        <a:spcBef>
          <a:spcPts val="281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125">
          <a:solidFill>
            <a:srgbClr val="000000"/>
          </a:solidFill>
          <a:latin typeface="+mn-lt"/>
          <a:cs typeface="+mn-cs"/>
        </a:defRPr>
      </a:lvl6pPr>
      <a:lvl7pPr marL="1671596" indent="-128585" algn="l" defTabSz="252704" rtl="0" fontAlgn="base">
        <a:spcBef>
          <a:spcPts val="281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125">
          <a:solidFill>
            <a:srgbClr val="000000"/>
          </a:solidFill>
          <a:latin typeface="+mn-lt"/>
          <a:cs typeface="+mn-cs"/>
        </a:defRPr>
      </a:lvl7pPr>
      <a:lvl8pPr marL="1928765" indent="-128585" algn="l" defTabSz="252704" rtl="0" fontAlgn="base">
        <a:spcBef>
          <a:spcPts val="281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125">
          <a:solidFill>
            <a:srgbClr val="000000"/>
          </a:solidFill>
          <a:latin typeface="+mn-lt"/>
          <a:cs typeface="+mn-cs"/>
        </a:defRPr>
      </a:lvl8pPr>
      <a:lvl9pPr marL="2185934" indent="-128585" algn="l" defTabSz="252704" rtl="0" fontAlgn="base">
        <a:spcBef>
          <a:spcPts val="281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125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8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2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8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1102927" y="2853268"/>
            <a:ext cx="10516970" cy="132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</p:sldLayoutIdLst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>
          <a:xfrm>
            <a:off x="478429" y="548218"/>
            <a:ext cx="11236730" cy="576156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667"/>
          </a:p>
        </p:txBody>
      </p:sp>
      <p:sp>
        <p:nvSpPr>
          <p:cNvPr id="7" name="Текст 2"/>
          <p:cNvSpPr txBox="1">
            <a:spLocks/>
          </p:cNvSpPr>
          <p:nvPr userDrawn="1"/>
        </p:nvSpPr>
        <p:spPr>
          <a:xfrm>
            <a:off x="844661" y="1873251"/>
            <a:ext cx="3433681" cy="19875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endParaRPr lang="ru-RU" sz="1500" dirty="0">
              <a:solidFill>
                <a:srgbClr val="000066"/>
              </a:solidFill>
            </a:endParaRPr>
          </a:p>
        </p:txBody>
      </p:sp>
      <p:sp>
        <p:nvSpPr>
          <p:cNvPr id="30" name="Текст 2"/>
          <p:cNvSpPr txBox="1">
            <a:spLocks/>
          </p:cNvSpPr>
          <p:nvPr userDrawn="1"/>
        </p:nvSpPr>
        <p:spPr>
          <a:xfrm>
            <a:off x="3526826" y="982134"/>
            <a:ext cx="5139936" cy="66251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endParaRPr lang="ru-RU" sz="3500" dirty="0">
              <a:solidFill>
                <a:srgbClr val="000066"/>
              </a:solidFill>
            </a:endParaRPr>
          </a:p>
        </p:txBody>
      </p:sp>
      <p:pic>
        <p:nvPicPr>
          <p:cNvPr id="3077" name="Рисунок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02758" y="6015567"/>
            <a:ext cx="899700" cy="22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9" r:id="rId2"/>
  </p:sldLayoutIdLst>
  <p:hf sldNum="0" hdr="0" ft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>
          <a:xfrm>
            <a:off x="478429" y="548218"/>
            <a:ext cx="11236730" cy="576156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667"/>
          </a:p>
        </p:txBody>
      </p:sp>
      <p:sp>
        <p:nvSpPr>
          <p:cNvPr id="7" name="Текст 2"/>
          <p:cNvSpPr txBox="1">
            <a:spLocks/>
          </p:cNvSpPr>
          <p:nvPr userDrawn="1"/>
        </p:nvSpPr>
        <p:spPr>
          <a:xfrm>
            <a:off x="3135192" y="1905000"/>
            <a:ext cx="1725307" cy="4148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/>
            </a:pPr>
            <a:r>
              <a:rPr lang="ru-RU" altLang="ru-RU" sz="2000">
                <a:solidFill>
                  <a:srgbClr val="000066"/>
                </a:solidFill>
                <a:latin typeface="Calibri" pitchFamily="34" charset="0"/>
              </a:rPr>
              <a:t>Клиенты</a:t>
            </a:r>
          </a:p>
        </p:txBody>
      </p:sp>
      <p:sp>
        <p:nvSpPr>
          <p:cNvPr id="8" name="Текст 2"/>
          <p:cNvSpPr txBox="1">
            <a:spLocks/>
          </p:cNvSpPr>
          <p:nvPr userDrawn="1"/>
        </p:nvSpPr>
        <p:spPr>
          <a:xfrm>
            <a:off x="7489742" y="3788833"/>
            <a:ext cx="3433681" cy="4318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/>
            </a:pPr>
            <a:r>
              <a:rPr lang="ru-RU" altLang="ru-RU" sz="2000">
                <a:solidFill>
                  <a:srgbClr val="000066"/>
                </a:solidFill>
                <a:latin typeface="Calibri" pitchFamily="34" charset="0"/>
              </a:rPr>
              <a:t>Продукты</a:t>
            </a:r>
          </a:p>
        </p:txBody>
      </p:sp>
      <p:sp>
        <p:nvSpPr>
          <p:cNvPr id="9" name="Текст 2"/>
          <p:cNvSpPr txBox="1">
            <a:spLocks/>
          </p:cNvSpPr>
          <p:nvPr userDrawn="1"/>
        </p:nvSpPr>
        <p:spPr>
          <a:xfrm>
            <a:off x="7333089" y="2055284"/>
            <a:ext cx="3766041" cy="421216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30000"/>
              </a:lnSpc>
              <a:spcBef>
                <a:spcPts val="1000"/>
              </a:spcBef>
              <a:buFont typeface="Arial" charset="0"/>
              <a:buNone/>
              <a:defRPr/>
            </a:pPr>
            <a:r>
              <a:rPr lang="ru-RU" altLang="ru-RU" sz="2000">
                <a:solidFill>
                  <a:srgbClr val="000066"/>
                </a:solidFill>
                <a:latin typeface="Calibri" pitchFamily="34" charset="0"/>
              </a:rPr>
              <a:t>Гарантийная </a:t>
            </a:r>
          </a:p>
          <a:p>
            <a:pPr eaLnBrk="1" hangingPunct="1">
              <a:lnSpc>
                <a:spcPct val="30000"/>
              </a:lnSpc>
              <a:spcBef>
                <a:spcPts val="1000"/>
              </a:spcBef>
              <a:buFont typeface="Arial" charset="0"/>
              <a:buNone/>
              <a:defRPr/>
            </a:pPr>
            <a:r>
              <a:rPr lang="ru-RU" altLang="ru-RU" sz="2000">
                <a:solidFill>
                  <a:srgbClr val="000066"/>
                </a:solidFill>
                <a:latin typeface="Calibri" pitchFamily="34" charset="0"/>
              </a:rPr>
              <a:t>поддержка</a:t>
            </a:r>
          </a:p>
        </p:txBody>
      </p:sp>
      <p:cxnSp>
        <p:nvCxnSpPr>
          <p:cNvPr id="24" name="Прямая соединительная линия 23"/>
          <p:cNvCxnSpPr/>
          <p:nvPr userDrawn="1"/>
        </p:nvCxnSpPr>
        <p:spPr>
          <a:xfrm>
            <a:off x="975912" y="2277533"/>
            <a:ext cx="10241767" cy="0"/>
          </a:xfrm>
          <a:prstGeom prst="line">
            <a:avLst/>
          </a:prstGeom>
          <a:ln w="15875" cap="flat" cmpd="sng" algn="ctr">
            <a:solidFill>
              <a:srgbClr val="F8823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Текст 2"/>
          <p:cNvSpPr txBox="1">
            <a:spLocks/>
          </p:cNvSpPr>
          <p:nvPr userDrawn="1"/>
        </p:nvSpPr>
        <p:spPr>
          <a:xfrm>
            <a:off x="5008686" y="4887384"/>
            <a:ext cx="2387911" cy="1422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/>
            </a:pPr>
            <a:r>
              <a:rPr lang="ru-RU" altLang="ru-RU" sz="1500">
                <a:solidFill>
                  <a:srgbClr val="000066"/>
                </a:solidFill>
                <a:latin typeface="Calibri" pitchFamily="34" charset="0"/>
              </a:rPr>
              <a:t>Контакты</a:t>
            </a:r>
          </a:p>
        </p:txBody>
      </p:sp>
      <p:cxnSp>
        <p:nvCxnSpPr>
          <p:cNvPr id="25" name="Прямая соединительная линия 24"/>
          <p:cNvCxnSpPr/>
          <p:nvPr userDrawn="1"/>
        </p:nvCxnSpPr>
        <p:spPr>
          <a:xfrm>
            <a:off x="975912" y="4197351"/>
            <a:ext cx="10241767" cy="0"/>
          </a:xfrm>
          <a:prstGeom prst="line">
            <a:avLst/>
          </a:prstGeom>
          <a:ln w="15875" cap="flat" cmpd="sng" algn="ctr">
            <a:solidFill>
              <a:srgbClr val="F8823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Овал 25"/>
          <p:cNvSpPr/>
          <p:nvPr userDrawn="1"/>
        </p:nvSpPr>
        <p:spPr>
          <a:xfrm>
            <a:off x="4703846" y="2027767"/>
            <a:ext cx="2785896" cy="2802467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667" dirty="0"/>
          </a:p>
        </p:txBody>
      </p:sp>
      <p:sp>
        <p:nvSpPr>
          <p:cNvPr id="29" name="Текст 2"/>
          <p:cNvSpPr txBox="1">
            <a:spLocks/>
          </p:cNvSpPr>
          <p:nvPr userDrawn="1"/>
        </p:nvSpPr>
        <p:spPr>
          <a:xfrm>
            <a:off x="1968757" y="3810001"/>
            <a:ext cx="2891743" cy="4529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ts val="1000"/>
              </a:spcBef>
              <a:buFont typeface="Arial" charset="0"/>
              <a:buNone/>
              <a:defRPr/>
            </a:pPr>
            <a:r>
              <a:rPr lang="ru-RU" altLang="ru-RU" sz="2000">
                <a:solidFill>
                  <a:srgbClr val="000066"/>
                </a:solidFill>
                <a:latin typeface="Calibri" pitchFamily="34" charset="0"/>
              </a:rPr>
              <a:t>База знаний</a:t>
            </a:r>
          </a:p>
          <a:p>
            <a:pPr algn="r" eaLnBrk="1" hangingPunct="1">
              <a:lnSpc>
                <a:spcPct val="80000"/>
              </a:lnSpc>
              <a:spcBef>
                <a:spcPts val="1000"/>
              </a:spcBef>
              <a:buFont typeface="Arial" charset="0"/>
              <a:buNone/>
              <a:defRPr/>
            </a:pPr>
            <a:endParaRPr lang="ru-RU" altLang="ru-RU" sz="200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30" name="Текст 2"/>
          <p:cNvSpPr txBox="1">
            <a:spLocks/>
          </p:cNvSpPr>
          <p:nvPr userDrawn="1"/>
        </p:nvSpPr>
        <p:spPr>
          <a:xfrm>
            <a:off x="2362508" y="982134"/>
            <a:ext cx="7468573" cy="66251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/>
            </a:pPr>
            <a:r>
              <a:rPr lang="ru-RU" altLang="ru-RU" sz="3500">
                <a:solidFill>
                  <a:srgbClr val="000066"/>
                </a:solidFill>
                <a:latin typeface="Calibri" pitchFamily="34" charset="0"/>
              </a:rPr>
              <a:t>О компании ИТЛ Консалтинг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60" r:id="rId2"/>
  </p:sldLayoutIdLst>
  <p:hf sldNum="0" hdr="0" ft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309" y="365126"/>
            <a:ext cx="105169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309" y="1825625"/>
            <a:ext cx="105169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309" y="6356351"/>
            <a:ext cx="27435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9126" y="6356351"/>
            <a:ext cx="4115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1722" y="6356351"/>
            <a:ext cx="27435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65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9.png"/><Relationship Id="rId7" Type="http://schemas.openxmlformats.org/officeDocument/2006/relationships/image" Target="../media/image30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5" Type="http://schemas.openxmlformats.org/officeDocument/2006/relationships/image" Target="../media/image11.jpg"/><Relationship Id="rId10" Type="http://schemas.openxmlformats.org/officeDocument/2006/relationships/image" Target="../media/image33.png"/><Relationship Id="rId4" Type="http://schemas.microsoft.com/office/2007/relationships/hdphoto" Target="../media/hdphoto2.wdp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5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пятно&#10;&#10;Автоматически созданное описание">
            <a:extLst>
              <a:ext uri="{FF2B5EF4-FFF2-40B4-BE49-F238E27FC236}">
                <a16:creationId xmlns:a16="http://schemas.microsoft.com/office/drawing/2014/main" id="{0A5E8B5A-F19A-B64A-ADF0-8B8F92FA66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t="13262" b="23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51" name="Прямоугольник 13"/>
          <p:cNvSpPr>
            <a:spLocks noChangeArrowheads="1"/>
          </p:cNvSpPr>
          <p:nvPr/>
        </p:nvSpPr>
        <p:spPr bwMode="auto">
          <a:xfrm>
            <a:off x="3539332" y="3940077"/>
            <a:ext cx="7129462" cy="33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 sz="1600"/>
          </a:p>
        </p:txBody>
      </p:sp>
      <p:sp>
        <p:nvSpPr>
          <p:cNvPr id="25" name="Прямоугольник 24"/>
          <p:cNvSpPr/>
          <p:nvPr/>
        </p:nvSpPr>
        <p:spPr>
          <a:xfrm>
            <a:off x="1360716" y="3429000"/>
            <a:ext cx="69683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Автоматизированная система </a:t>
            </a:r>
          </a:p>
          <a:p>
            <a:pPr>
              <a:defRPr/>
            </a:pP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Мониторинга движения подвижного состава</a:t>
            </a:r>
            <a:endParaRPr lang="ru-RU" sz="2400" dirty="0">
              <a:latin typeface="Gotham Pro" panose="02000503040000020004" pitchFamily="2" charset="0"/>
              <a:ea typeface="Arial" charset="0"/>
              <a:cs typeface="Gotham Pro" panose="02000503040000020004" pitchFamily="2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743E5790-1A56-D349-AF07-58E69C67F7CA}"/>
              </a:ext>
            </a:extLst>
          </p:cNvPr>
          <p:cNvSpPr/>
          <p:nvPr/>
        </p:nvSpPr>
        <p:spPr>
          <a:xfrm>
            <a:off x="539418" y="931441"/>
            <a:ext cx="11304588" cy="4995118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5" name="Рисунок 34" descr="Изображение выглядит как объект, часы, зна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0AEE8E09-635D-4D41-B176-F00518B00A8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3298" y="6181542"/>
            <a:ext cx="1210737" cy="388520"/>
          </a:xfrm>
          <a:prstGeom prst="rect">
            <a:avLst/>
          </a:prstGeom>
        </p:spPr>
      </p:pic>
      <p:sp>
        <p:nvSpPr>
          <p:cNvPr id="10" name="Прямоугольник 12">
            <a:extLst>
              <a:ext uri="{FF2B5EF4-FFF2-40B4-BE49-F238E27FC236}">
                <a16:creationId xmlns:a16="http://schemas.microsoft.com/office/drawing/2014/main" id="{E5B8C948-E199-6A45-8CC1-10B33D8A3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4266" y="2204864"/>
            <a:ext cx="1803699" cy="112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ru-RU" altLang="ru-RU" sz="6700" dirty="0">
                <a:solidFill>
                  <a:srgbClr val="F2F2F2"/>
                </a:solidFill>
                <a:latin typeface="Bahnschrift Condensed" panose="020B0502040204020203" pitchFamily="34" charset="0"/>
                <a:cs typeface="Courier New" panose="02070309020205020404" pitchFamily="49" charset="0"/>
              </a:rPr>
              <a:t>МДПС</a:t>
            </a:r>
            <a:endParaRPr lang="ru-RU" altLang="ru-RU" sz="6700" dirty="0">
              <a:latin typeface="Bahnschrift Condensed" panose="020B0502040204020203" pitchFamily="34" charset="0"/>
              <a:cs typeface="Courier New" panose="02070309020205020404" pitchFamily="49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0170" y="6139175"/>
            <a:ext cx="38610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100" dirty="0">
                <a:solidFill>
                  <a:srgbClr val="F2F2F2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* НЕКОТОРЫЕ СЛАЙДЫ ИМЕЮТ </a:t>
            </a:r>
            <a:r>
              <a:rPr lang="en-US" altLang="ru-RU" sz="1100" dirty="0">
                <a:solidFill>
                  <a:srgbClr val="F2F2F2"/>
                </a:solidFill>
                <a:latin typeface="+mn-lt"/>
                <a:cs typeface="Gotham Pro" panose="02000503040000020004" pitchFamily="2" charset="0"/>
              </a:rPr>
              <a:t>GIF</a:t>
            </a:r>
            <a:r>
              <a:rPr lang="en-US" altLang="ru-RU" sz="1100" dirty="0">
                <a:solidFill>
                  <a:srgbClr val="F2F2F2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-</a:t>
            </a:r>
            <a:r>
              <a:rPr lang="ru-RU" altLang="ru-RU" sz="1100" dirty="0">
                <a:solidFill>
                  <a:srgbClr val="F2F2F2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ИЗОБРАЖЕНИЯ</a:t>
            </a:r>
            <a:br>
              <a:rPr lang="ru-RU" altLang="ru-RU" sz="1100" dirty="0">
                <a:solidFill>
                  <a:srgbClr val="F2F2F2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</a:br>
            <a:r>
              <a:rPr lang="ru-RU" altLang="ru-RU" sz="1100" dirty="0">
                <a:solidFill>
                  <a:srgbClr val="F2F2F2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ДЛЯ ВХОДА В ПОЛНОЭКРАННЫЙ РЕЖИМ НАЖМИТЕ </a:t>
            </a:r>
            <a:r>
              <a:rPr lang="en-US" altLang="ru-RU" sz="1100" dirty="0">
                <a:solidFill>
                  <a:srgbClr val="F2F2F2"/>
                </a:solidFill>
                <a:latin typeface="+mn-lt"/>
                <a:cs typeface="Gotham Pro" panose="02000503040000020004" pitchFamily="2" charset="0"/>
              </a:rPr>
              <a:t>F5</a:t>
            </a:r>
            <a:endParaRPr lang="ru-RU" altLang="ru-RU" sz="1100" dirty="0">
              <a:solidFill>
                <a:srgbClr val="F2F2F2"/>
              </a:solidFill>
              <a:latin typeface="+mn-lt"/>
              <a:cs typeface="Gotham Pro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982289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 descr="Изображение выглядит как объект, часы, зна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D97B2080-13E7-5044-B7F4-2760E74E0B4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3298" y="6181542"/>
            <a:ext cx="1210737" cy="388520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B5FA2D2-4D1C-E749-9A0D-616BD4371ED2}"/>
              </a:ext>
            </a:extLst>
          </p:cNvPr>
          <p:cNvSpPr/>
          <p:nvPr/>
        </p:nvSpPr>
        <p:spPr>
          <a:xfrm>
            <a:off x="8009169" y="375047"/>
            <a:ext cx="3839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dirty="0">
                <a:solidFill>
                  <a:srgbClr val="B6B6B6"/>
                </a:solidFill>
                <a:latin typeface="+mn-lt"/>
                <a:ea typeface="Calibri" panose="020F0502020204030204" pitchFamily="34" charset="0"/>
                <a:cs typeface="Gotham Pro Light" panose="02000503030000020004" pitchFamily="2" charset="0"/>
              </a:rPr>
              <a:t>(</a:t>
            </a:r>
            <a:r>
              <a:rPr lang="en-US" sz="2400" dirty="0">
                <a:solidFill>
                  <a:srgbClr val="B6B6B6"/>
                </a:solidFill>
                <a:latin typeface="+mn-lt"/>
                <a:ea typeface="Calibri" panose="020F0502020204030204" pitchFamily="34" charset="0"/>
                <a:cs typeface="Gotham Pro Light" panose="02000503030000020004" pitchFamily="2" charset="0"/>
              </a:rPr>
              <a:t>GIF) </a:t>
            </a:r>
            <a:r>
              <a:rPr lang="ru-RU" sz="2400" dirty="0">
                <a:solidFill>
                  <a:srgbClr val="B6B6B6"/>
                </a:solidFill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УСТАНОВКА РАЗМЕТКИ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427C7B7E-EA9B-9E47-9AE5-2C93187C3E0B}"/>
              </a:ext>
            </a:extLst>
          </p:cNvPr>
          <p:cNvSpPr/>
          <p:nvPr/>
        </p:nvSpPr>
        <p:spPr>
          <a:xfrm>
            <a:off x="539418" y="931441"/>
            <a:ext cx="11304588" cy="4995118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E4259954-F0DB-1946-80ED-2B5743304F3B}"/>
              </a:ext>
            </a:extLst>
          </p:cNvPr>
          <p:cNvCxnSpPr/>
          <p:nvPr/>
        </p:nvCxnSpPr>
        <p:spPr>
          <a:xfrm flipV="1">
            <a:off x="5662484" y="287938"/>
            <a:ext cx="0" cy="64570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9936D1BA-40B8-0842-A5B9-38ED8E1B4717}"/>
              </a:ext>
            </a:extLst>
          </p:cNvPr>
          <p:cNvCxnSpPr>
            <a:cxnSpLocks/>
          </p:cNvCxnSpPr>
          <p:nvPr/>
        </p:nvCxnSpPr>
        <p:spPr>
          <a:xfrm>
            <a:off x="5664746" y="287938"/>
            <a:ext cx="617926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49EAAA5B-7A8B-4444-BA8A-8717BA60B9B3}"/>
              </a:ext>
            </a:extLst>
          </p:cNvPr>
          <p:cNvCxnSpPr/>
          <p:nvPr/>
        </p:nvCxnSpPr>
        <p:spPr>
          <a:xfrm flipV="1">
            <a:off x="11844035" y="287938"/>
            <a:ext cx="0" cy="64570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88" y="1246894"/>
            <a:ext cx="10612047" cy="4364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1881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 descr="Изображение выглядит как объект, часы, зна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D97B2080-13E7-5044-B7F4-2760E74E0B4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3298" y="6181542"/>
            <a:ext cx="1210737" cy="38852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7F77347-904D-594F-953D-0552AD1BA2FD}"/>
              </a:ext>
            </a:extLst>
          </p:cNvPr>
          <p:cNvSpPr/>
          <p:nvPr/>
        </p:nvSpPr>
        <p:spPr>
          <a:xfrm>
            <a:off x="7267369" y="379958"/>
            <a:ext cx="45766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dirty="0">
                <a:solidFill>
                  <a:srgbClr val="B6B6B6"/>
                </a:solidFill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СМЕННО-СУТОЧНАЯ ОТЧЕТНОСТЬ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A3D9B85-85B0-AA4D-86DA-51C8F2303846}"/>
              </a:ext>
            </a:extLst>
          </p:cNvPr>
          <p:cNvSpPr/>
          <p:nvPr/>
        </p:nvSpPr>
        <p:spPr>
          <a:xfrm>
            <a:off x="539418" y="931441"/>
            <a:ext cx="11304588" cy="4995118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B2F15C85-BF9A-684B-BDDD-CD2AEC35224F}"/>
              </a:ext>
            </a:extLst>
          </p:cNvPr>
          <p:cNvCxnSpPr/>
          <p:nvPr/>
        </p:nvCxnSpPr>
        <p:spPr>
          <a:xfrm flipV="1">
            <a:off x="3936554" y="287938"/>
            <a:ext cx="0" cy="64570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871BD886-CF0B-F749-B47F-509DDB6D0244}"/>
              </a:ext>
            </a:extLst>
          </p:cNvPr>
          <p:cNvCxnSpPr>
            <a:cxnSpLocks/>
          </p:cNvCxnSpPr>
          <p:nvPr/>
        </p:nvCxnSpPr>
        <p:spPr>
          <a:xfrm>
            <a:off x="3936554" y="287938"/>
            <a:ext cx="7907452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2D82924C-BD10-FF46-91B5-B0B8E2C1BAF2}"/>
              </a:ext>
            </a:extLst>
          </p:cNvPr>
          <p:cNvCxnSpPr/>
          <p:nvPr/>
        </p:nvCxnSpPr>
        <p:spPr>
          <a:xfrm flipV="1">
            <a:off x="11844035" y="287938"/>
            <a:ext cx="0" cy="64570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45" y="1333783"/>
            <a:ext cx="11130375" cy="4133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4420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 descr="Изображение выглядит как объект, часы, зна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D97B2080-13E7-5044-B7F4-2760E74E0B4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3298" y="6181542"/>
            <a:ext cx="1210737" cy="38852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7F77347-904D-594F-953D-0552AD1BA2FD}"/>
              </a:ext>
            </a:extLst>
          </p:cNvPr>
          <p:cNvSpPr/>
          <p:nvPr/>
        </p:nvSpPr>
        <p:spPr>
          <a:xfrm>
            <a:off x="7325268" y="379958"/>
            <a:ext cx="45187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dirty="0">
                <a:solidFill>
                  <a:srgbClr val="B6B6B6"/>
                </a:solidFill>
                <a:latin typeface="+mn-lt"/>
                <a:ea typeface="Calibri" panose="020F0502020204030204" pitchFamily="34" charset="0"/>
                <a:cs typeface="Gotham Pro Light" panose="02000503030000020004" pitchFamily="2" charset="0"/>
              </a:rPr>
              <a:t>(</a:t>
            </a:r>
            <a:r>
              <a:rPr lang="en-US" sz="2400" dirty="0">
                <a:solidFill>
                  <a:srgbClr val="B6B6B6"/>
                </a:solidFill>
                <a:latin typeface="+mn-lt"/>
                <a:ea typeface="Calibri" panose="020F0502020204030204" pitchFamily="34" charset="0"/>
                <a:cs typeface="Gotham Pro Light" panose="02000503030000020004" pitchFamily="2" charset="0"/>
              </a:rPr>
              <a:t>GIF) </a:t>
            </a:r>
            <a:r>
              <a:rPr lang="ru-RU" sz="2400" dirty="0">
                <a:solidFill>
                  <a:srgbClr val="B6B6B6"/>
                </a:solidFill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ЭТАПЫ ОБОРАЧИВАЕМОСТИ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A3D9B85-85B0-AA4D-86DA-51C8F2303846}"/>
              </a:ext>
            </a:extLst>
          </p:cNvPr>
          <p:cNvSpPr/>
          <p:nvPr/>
        </p:nvSpPr>
        <p:spPr>
          <a:xfrm>
            <a:off x="539418" y="931441"/>
            <a:ext cx="11304588" cy="4995118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B2F15C85-BF9A-684B-BDDD-CD2AEC35224F}"/>
              </a:ext>
            </a:extLst>
          </p:cNvPr>
          <p:cNvCxnSpPr/>
          <p:nvPr/>
        </p:nvCxnSpPr>
        <p:spPr>
          <a:xfrm flipV="1">
            <a:off x="3936554" y="287938"/>
            <a:ext cx="0" cy="64570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871BD886-CF0B-F749-B47F-509DDB6D0244}"/>
              </a:ext>
            </a:extLst>
          </p:cNvPr>
          <p:cNvCxnSpPr>
            <a:cxnSpLocks/>
          </p:cNvCxnSpPr>
          <p:nvPr/>
        </p:nvCxnSpPr>
        <p:spPr>
          <a:xfrm>
            <a:off x="3936554" y="287938"/>
            <a:ext cx="7907452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2D82924C-BD10-FF46-91B5-B0B8E2C1BAF2}"/>
              </a:ext>
            </a:extLst>
          </p:cNvPr>
          <p:cNvCxnSpPr/>
          <p:nvPr/>
        </p:nvCxnSpPr>
        <p:spPr>
          <a:xfrm flipV="1">
            <a:off x="11844035" y="287938"/>
            <a:ext cx="0" cy="64570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354" y="1124744"/>
            <a:ext cx="7867589" cy="4604593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 contourW="12700">
            <a:contourClr>
              <a:srgbClr val="CCCCCC"/>
            </a:contourClr>
          </a:sp3d>
        </p:spPr>
      </p:pic>
    </p:spTree>
    <p:extLst>
      <p:ext uri="{BB962C8B-B14F-4D97-AF65-F5344CB8AC3E}">
        <p14:creationId xmlns:p14="http://schemas.microsoft.com/office/powerpoint/2010/main" val="296962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 descr="Изображение выглядит как объект, часы, зна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D97B2080-13E7-5044-B7F4-2760E74E0B4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3298" y="6181542"/>
            <a:ext cx="1210737" cy="38852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7F77347-904D-594F-953D-0552AD1BA2FD}"/>
              </a:ext>
            </a:extLst>
          </p:cNvPr>
          <p:cNvSpPr/>
          <p:nvPr/>
        </p:nvSpPr>
        <p:spPr>
          <a:xfrm>
            <a:off x="7585533" y="379958"/>
            <a:ext cx="4258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dirty="0">
                <a:solidFill>
                  <a:srgbClr val="B6B6B6"/>
                </a:solidFill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ОТЧЕТНОСТЬ О РАБОТЕ ЦЕХОВ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A3D9B85-85B0-AA4D-86DA-51C8F2303846}"/>
              </a:ext>
            </a:extLst>
          </p:cNvPr>
          <p:cNvSpPr/>
          <p:nvPr/>
        </p:nvSpPr>
        <p:spPr>
          <a:xfrm>
            <a:off x="539418" y="931441"/>
            <a:ext cx="11304588" cy="4995118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B2F15C85-BF9A-684B-BDDD-CD2AEC35224F}"/>
              </a:ext>
            </a:extLst>
          </p:cNvPr>
          <p:cNvCxnSpPr/>
          <p:nvPr/>
        </p:nvCxnSpPr>
        <p:spPr>
          <a:xfrm flipV="1">
            <a:off x="3936554" y="287938"/>
            <a:ext cx="0" cy="64570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871BD886-CF0B-F749-B47F-509DDB6D0244}"/>
              </a:ext>
            </a:extLst>
          </p:cNvPr>
          <p:cNvCxnSpPr>
            <a:cxnSpLocks/>
          </p:cNvCxnSpPr>
          <p:nvPr/>
        </p:nvCxnSpPr>
        <p:spPr>
          <a:xfrm>
            <a:off x="3936554" y="287938"/>
            <a:ext cx="7907452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2D82924C-BD10-FF46-91B5-B0B8E2C1BAF2}"/>
              </a:ext>
            </a:extLst>
          </p:cNvPr>
          <p:cNvCxnSpPr/>
          <p:nvPr/>
        </p:nvCxnSpPr>
        <p:spPr>
          <a:xfrm flipV="1">
            <a:off x="11844035" y="287938"/>
            <a:ext cx="0" cy="64570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290" y="1096606"/>
            <a:ext cx="9361040" cy="469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171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 descr="Изображение выглядит как объект, часы, зна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D97B2080-13E7-5044-B7F4-2760E74E0B4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3298" y="6181542"/>
            <a:ext cx="1210737" cy="38852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7F77347-904D-594F-953D-0552AD1BA2FD}"/>
              </a:ext>
            </a:extLst>
          </p:cNvPr>
          <p:cNvSpPr/>
          <p:nvPr/>
        </p:nvSpPr>
        <p:spPr>
          <a:xfrm>
            <a:off x="7781675" y="379958"/>
            <a:ext cx="4062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dirty="0">
                <a:solidFill>
                  <a:srgbClr val="B6B6B6"/>
                </a:solidFill>
                <a:latin typeface="+mn-lt"/>
                <a:ea typeface="Calibri" panose="020F0502020204030204" pitchFamily="34" charset="0"/>
                <a:cs typeface="Gotham Pro Light" panose="02000503030000020004" pitchFamily="2" charset="0"/>
              </a:rPr>
              <a:t>(</a:t>
            </a:r>
            <a:r>
              <a:rPr lang="en-US" sz="2400" dirty="0">
                <a:solidFill>
                  <a:srgbClr val="B6B6B6"/>
                </a:solidFill>
                <a:latin typeface="+mn-lt"/>
                <a:ea typeface="Calibri" panose="020F0502020204030204" pitchFamily="34" charset="0"/>
                <a:cs typeface="Gotham Pro Light" panose="02000503030000020004" pitchFamily="2" charset="0"/>
              </a:rPr>
              <a:t>GIF) </a:t>
            </a:r>
            <a:r>
              <a:rPr lang="ru-RU" sz="2400" dirty="0">
                <a:solidFill>
                  <a:srgbClr val="B6B6B6"/>
                </a:solidFill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ЕЖЕГОДНАЯ ОТЧЕНОСТЬ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A3D9B85-85B0-AA4D-86DA-51C8F2303846}"/>
              </a:ext>
            </a:extLst>
          </p:cNvPr>
          <p:cNvSpPr/>
          <p:nvPr/>
        </p:nvSpPr>
        <p:spPr>
          <a:xfrm>
            <a:off x="539418" y="931441"/>
            <a:ext cx="11304588" cy="4995118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B2F15C85-BF9A-684B-BDDD-CD2AEC35224F}"/>
              </a:ext>
            </a:extLst>
          </p:cNvPr>
          <p:cNvCxnSpPr/>
          <p:nvPr/>
        </p:nvCxnSpPr>
        <p:spPr>
          <a:xfrm flipV="1">
            <a:off x="3936554" y="287938"/>
            <a:ext cx="0" cy="64570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871BD886-CF0B-F749-B47F-509DDB6D0244}"/>
              </a:ext>
            </a:extLst>
          </p:cNvPr>
          <p:cNvCxnSpPr>
            <a:cxnSpLocks/>
          </p:cNvCxnSpPr>
          <p:nvPr/>
        </p:nvCxnSpPr>
        <p:spPr>
          <a:xfrm>
            <a:off x="3936554" y="287938"/>
            <a:ext cx="7907452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2D82924C-BD10-FF46-91B5-B0B8E2C1BAF2}"/>
              </a:ext>
            </a:extLst>
          </p:cNvPr>
          <p:cNvCxnSpPr/>
          <p:nvPr/>
        </p:nvCxnSpPr>
        <p:spPr>
          <a:xfrm flipV="1">
            <a:off x="11844035" y="287938"/>
            <a:ext cx="0" cy="64570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20" y="1189706"/>
            <a:ext cx="8856984" cy="447858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 contourW="12700">
            <a:contourClr>
              <a:srgbClr val="CACACA"/>
            </a:contourClr>
          </a:sp3d>
        </p:spPr>
      </p:pic>
    </p:spTree>
    <p:extLst>
      <p:ext uri="{BB962C8B-B14F-4D97-AF65-F5344CB8AC3E}">
        <p14:creationId xmlns:p14="http://schemas.microsoft.com/office/powerpoint/2010/main" val="2032755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 descr="Изображение выглядит как объект, часы, зна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D97B2080-13E7-5044-B7F4-2760E74E0B4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3298" y="6181542"/>
            <a:ext cx="1210737" cy="38852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7F77347-904D-594F-953D-0552AD1BA2FD}"/>
              </a:ext>
            </a:extLst>
          </p:cNvPr>
          <p:cNvSpPr/>
          <p:nvPr/>
        </p:nvSpPr>
        <p:spPr>
          <a:xfrm>
            <a:off x="6721834" y="379958"/>
            <a:ext cx="51221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dirty="0">
                <a:solidFill>
                  <a:srgbClr val="B6B6B6"/>
                </a:solidFill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ПРОСТОИ И ПРОБЕГИ ЛОКОМОТИВОВ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A3D9B85-85B0-AA4D-86DA-51C8F2303846}"/>
              </a:ext>
            </a:extLst>
          </p:cNvPr>
          <p:cNvSpPr/>
          <p:nvPr/>
        </p:nvSpPr>
        <p:spPr>
          <a:xfrm>
            <a:off x="539418" y="931441"/>
            <a:ext cx="11304588" cy="4995118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B2F15C85-BF9A-684B-BDDD-CD2AEC35224F}"/>
              </a:ext>
            </a:extLst>
          </p:cNvPr>
          <p:cNvCxnSpPr/>
          <p:nvPr/>
        </p:nvCxnSpPr>
        <p:spPr>
          <a:xfrm flipV="1">
            <a:off x="3936554" y="287938"/>
            <a:ext cx="0" cy="64570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871BD886-CF0B-F749-B47F-509DDB6D0244}"/>
              </a:ext>
            </a:extLst>
          </p:cNvPr>
          <p:cNvCxnSpPr>
            <a:cxnSpLocks/>
          </p:cNvCxnSpPr>
          <p:nvPr/>
        </p:nvCxnSpPr>
        <p:spPr>
          <a:xfrm>
            <a:off x="3936554" y="287938"/>
            <a:ext cx="7907452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2D82924C-BD10-FF46-91B5-B0B8E2C1BAF2}"/>
              </a:ext>
            </a:extLst>
          </p:cNvPr>
          <p:cNvCxnSpPr/>
          <p:nvPr/>
        </p:nvCxnSpPr>
        <p:spPr>
          <a:xfrm flipV="1">
            <a:off x="11844035" y="287938"/>
            <a:ext cx="0" cy="64570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587" y="1340769"/>
            <a:ext cx="7299988" cy="4133728"/>
          </a:xfrm>
          <a:prstGeom prst="rect">
            <a:avLst/>
          </a:prstGeom>
          <a:ln>
            <a:solidFill>
              <a:srgbClr val="CACACA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94" y="1340768"/>
            <a:ext cx="6355416" cy="4133729"/>
          </a:xfrm>
          <a:prstGeom prst="rect">
            <a:avLst/>
          </a:prstGeom>
          <a:ln>
            <a:solidFill>
              <a:srgbClr val="CACACA"/>
            </a:solidFill>
          </a:ln>
        </p:spPr>
      </p:pic>
    </p:spTree>
    <p:extLst>
      <p:ext uri="{BB962C8B-B14F-4D97-AF65-F5344CB8AC3E}">
        <p14:creationId xmlns:p14="http://schemas.microsoft.com/office/powerpoint/2010/main" val="2848089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 descr="Изображение выглядит как объект, часы, зна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D97B2080-13E7-5044-B7F4-2760E74E0B4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3298" y="6181542"/>
            <a:ext cx="1210737" cy="38852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7F77347-904D-594F-953D-0552AD1BA2FD}"/>
              </a:ext>
            </a:extLst>
          </p:cNvPr>
          <p:cNvSpPr/>
          <p:nvPr/>
        </p:nvSpPr>
        <p:spPr>
          <a:xfrm>
            <a:off x="3761921" y="379958"/>
            <a:ext cx="8082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>
                <a:solidFill>
                  <a:srgbClr val="B6B6B6"/>
                </a:solidFill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РАСЧЕТ И КОНТРОЛЬ </a:t>
            </a:r>
            <a:r>
              <a:rPr lang="ru-RU" sz="2400" dirty="0">
                <a:solidFill>
                  <a:srgbClr val="B6B6B6"/>
                </a:solidFill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НЕУСТОЙКИ АРЕНДОВАННЫХ ВАГОНОВ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A3D9B85-85B0-AA4D-86DA-51C8F2303846}"/>
              </a:ext>
            </a:extLst>
          </p:cNvPr>
          <p:cNvSpPr/>
          <p:nvPr/>
        </p:nvSpPr>
        <p:spPr>
          <a:xfrm>
            <a:off x="539418" y="931441"/>
            <a:ext cx="11304588" cy="4995118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B2F15C85-BF9A-684B-BDDD-CD2AEC35224F}"/>
              </a:ext>
            </a:extLst>
          </p:cNvPr>
          <p:cNvCxnSpPr/>
          <p:nvPr/>
        </p:nvCxnSpPr>
        <p:spPr>
          <a:xfrm flipV="1">
            <a:off x="3936554" y="287938"/>
            <a:ext cx="0" cy="64570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871BD886-CF0B-F749-B47F-509DDB6D0244}"/>
              </a:ext>
            </a:extLst>
          </p:cNvPr>
          <p:cNvCxnSpPr>
            <a:cxnSpLocks/>
          </p:cNvCxnSpPr>
          <p:nvPr/>
        </p:nvCxnSpPr>
        <p:spPr>
          <a:xfrm>
            <a:off x="3936554" y="287938"/>
            <a:ext cx="7907452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2D82924C-BD10-FF46-91B5-B0B8E2C1BAF2}"/>
              </a:ext>
            </a:extLst>
          </p:cNvPr>
          <p:cNvCxnSpPr/>
          <p:nvPr/>
        </p:nvCxnSpPr>
        <p:spPr>
          <a:xfrm flipV="1">
            <a:off x="11844035" y="287938"/>
            <a:ext cx="0" cy="64570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434" y="1590848"/>
            <a:ext cx="8820213" cy="3944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65" y="1123667"/>
            <a:ext cx="8136904" cy="4610666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chemeClr val="tx1"/>
            </a:contourClr>
          </a:sp3d>
        </p:spPr>
      </p:pic>
    </p:spTree>
    <p:extLst>
      <p:ext uri="{BB962C8B-B14F-4D97-AF65-F5344CB8AC3E}">
        <p14:creationId xmlns:p14="http://schemas.microsoft.com/office/powerpoint/2010/main" val="2997171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492" y="1964818"/>
            <a:ext cx="3140510" cy="2584667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объект, часы, зна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D97B2080-13E7-5044-B7F4-2760E74E0B4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3298" y="6181542"/>
            <a:ext cx="1210737" cy="38852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7F77347-904D-594F-953D-0552AD1BA2FD}"/>
              </a:ext>
            </a:extLst>
          </p:cNvPr>
          <p:cNvSpPr/>
          <p:nvPr/>
        </p:nvSpPr>
        <p:spPr>
          <a:xfrm>
            <a:off x="9949898" y="379958"/>
            <a:ext cx="18941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dirty="0">
                <a:solidFill>
                  <a:srgbClr val="B6B6B6"/>
                </a:solidFill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ИНТЕГРАЦИЯ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A3D9B85-85B0-AA4D-86DA-51C8F2303846}"/>
              </a:ext>
            </a:extLst>
          </p:cNvPr>
          <p:cNvSpPr/>
          <p:nvPr/>
        </p:nvSpPr>
        <p:spPr>
          <a:xfrm>
            <a:off x="539418" y="931441"/>
            <a:ext cx="11304588" cy="4995118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B2F15C85-BF9A-684B-BDDD-CD2AEC35224F}"/>
              </a:ext>
            </a:extLst>
          </p:cNvPr>
          <p:cNvCxnSpPr/>
          <p:nvPr/>
        </p:nvCxnSpPr>
        <p:spPr>
          <a:xfrm flipV="1">
            <a:off x="3936554" y="287938"/>
            <a:ext cx="0" cy="64570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871BD886-CF0B-F749-B47F-509DDB6D0244}"/>
              </a:ext>
            </a:extLst>
          </p:cNvPr>
          <p:cNvCxnSpPr>
            <a:cxnSpLocks/>
          </p:cNvCxnSpPr>
          <p:nvPr/>
        </p:nvCxnSpPr>
        <p:spPr>
          <a:xfrm>
            <a:off x="3936554" y="287938"/>
            <a:ext cx="7907452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2D82924C-BD10-FF46-91B5-B0B8E2C1BAF2}"/>
              </a:ext>
            </a:extLst>
          </p:cNvPr>
          <p:cNvCxnSpPr/>
          <p:nvPr/>
        </p:nvCxnSpPr>
        <p:spPr>
          <a:xfrm flipV="1">
            <a:off x="11844035" y="287938"/>
            <a:ext cx="0" cy="64570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437" y="2420889"/>
            <a:ext cx="1699192" cy="93610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 contourW="12700">
            <a:contourClr>
              <a:srgbClr val="CCCCCC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39" y="1144085"/>
            <a:ext cx="1157025" cy="11570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89" y="4440334"/>
            <a:ext cx="1282671" cy="8997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2" y="2814770"/>
            <a:ext cx="1857847" cy="10450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393" y="2494781"/>
            <a:ext cx="1479361" cy="14793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777" y="4376866"/>
            <a:ext cx="945665" cy="945665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313" y="1258285"/>
            <a:ext cx="945665" cy="945665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4CF3799E-27C5-CA4B-8682-99E054F523B3}"/>
              </a:ext>
            </a:extLst>
          </p:cNvPr>
          <p:cNvSpPr/>
          <p:nvPr/>
        </p:nvSpPr>
        <p:spPr>
          <a:xfrm>
            <a:off x="2064350" y="1553320"/>
            <a:ext cx="936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RFID</a:t>
            </a:r>
            <a:endParaRPr lang="ru-RU" sz="1600" dirty="0">
              <a:solidFill>
                <a:srgbClr val="243844"/>
              </a:solidFill>
              <a:latin typeface="Gotham Pro" panose="02000503040000020004" pitchFamily="2" charset="0"/>
              <a:ea typeface="Arial Unicode MS" panose="020B0604020202020204" pitchFamily="34" charset="-128"/>
              <a:cs typeface="Gotham Pro" panose="02000503040000020004" pitchFamily="2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4CF3799E-27C5-CA4B-8682-99E054F523B3}"/>
              </a:ext>
            </a:extLst>
          </p:cNvPr>
          <p:cNvSpPr/>
          <p:nvPr/>
        </p:nvSpPr>
        <p:spPr>
          <a:xfrm>
            <a:off x="2036200" y="2944612"/>
            <a:ext cx="16843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Распознавание </a:t>
            </a:r>
            <a:br>
              <a:rPr 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</a:br>
            <a:r>
              <a:rPr 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номеров</a:t>
            </a:r>
            <a:br>
              <a:rPr 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</a:br>
            <a:r>
              <a:rPr 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вагонов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4CF3799E-27C5-CA4B-8682-99E054F523B3}"/>
              </a:ext>
            </a:extLst>
          </p:cNvPr>
          <p:cNvSpPr/>
          <p:nvPr/>
        </p:nvSpPr>
        <p:spPr>
          <a:xfrm>
            <a:off x="2073986" y="4509120"/>
            <a:ext cx="9264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ЭССО,</a:t>
            </a:r>
            <a:br>
              <a:rPr 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</a:br>
            <a:r>
              <a:rPr 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МПЦ,</a:t>
            </a:r>
            <a:br>
              <a:rPr 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</a:br>
            <a:r>
              <a:rPr 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МПЦ-И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4CF3799E-27C5-CA4B-8682-99E054F523B3}"/>
              </a:ext>
            </a:extLst>
          </p:cNvPr>
          <p:cNvSpPr/>
          <p:nvPr/>
        </p:nvSpPr>
        <p:spPr>
          <a:xfrm>
            <a:off x="9675244" y="1553320"/>
            <a:ext cx="9251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ERP</a:t>
            </a:r>
            <a:endParaRPr lang="ru-RU" sz="1600" dirty="0">
              <a:solidFill>
                <a:srgbClr val="243844"/>
              </a:solidFill>
              <a:latin typeface="Gotham Pro" panose="02000503040000020004" pitchFamily="2" charset="0"/>
              <a:ea typeface="Arial Unicode MS" panose="020B0604020202020204" pitchFamily="34" charset="-128"/>
              <a:cs typeface="Gotham Pro" panose="02000503040000020004" pitchFamily="2" charset="0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4CF3799E-27C5-CA4B-8682-99E054F523B3}"/>
              </a:ext>
            </a:extLst>
          </p:cNvPr>
          <p:cNvSpPr/>
          <p:nvPr/>
        </p:nvSpPr>
        <p:spPr>
          <a:xfrm>
            <a:off x="9703898" y="4683763"/>
            <a:ext cx="9251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TMS</a:t>
            </a:r>
            <a:endParaRPr lang="ru-RU" sz="1600" dirty="0">
              <a:solidFill>
                <a:srgbClr val="243844"/>
              </a:solidFill>
              <a:latin typeface="Gotham Pro" panose="02000503040000020004" pitchFamily="2" charset="0"/>
              <a:ea typeface="Arial Unicode MS" panose="020B0604020202020204" pitchFamily="34" charset="-128"/>
              <a:cs typeface="Gotham Pro" panose="02000503040000020004" pitchFamily="2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4CF3799E-27C5-CA4B-8682-99E054F523B3}"/>
              </a:ext>
            </a:extLst>
          </p:cNvPr>
          <p:cNvSpPr/>
          <p:nvPr/>
        </p:nvSpPr>
        <p:spPr>
          <a:xfrm>
            <a:off x="9137136" y="3090446"/>
            <a:ext cx="12150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АС ЭТРАН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4CF3799E-27C5-CA4B-8682-99E054F523B3}"/>
              </a:ext>
            </a:extLst>
          </p:cNvPr>
          <p:cNvSpPr/>
          <p:nvPr/>
        </p:nvSpPr>
        <p:spPr>
          <a:xfrm>
            <a:off x="5608556" y="4470026"/>
            <a:ext cx="936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МДПС</a:t>
            </a:r>
          </a:p>
        </p:txBody>
      </p:sp>
      <p:cxnSp>
        <p:nvCxnSpPr>
          <p:cNvPr id="10" name="Соединительная линия уступом 9"/>
          <p:cNvCxnSpPr/>
          <p:nvPr/>
        </p:nvCxnSpPr>
        <p:spPr>
          <a:xfrm>
            <a:off x="2878365" y="1722596"/>
            <a:ext cx="1850277" cy="859036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Соединительная линия уступом 49"/>
          <p:cNvCxnSpPr/>
          <p:nvPr/>
        </p:nvCxnSpPr>
        <p:spPr>
          <a:xfrm flipV="1">
            <a:off x="2851864" y="3922679"/>
            <a:ext cx="1876778" cy="885901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3803503" y="3257151"/>
            <a:ext cx="925139" cy="78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Соединительная линия уступом 50"/>
          <p:cNvCxnSpPr/>
          <p:nvPr/>
        </p:nvCxnSpPr>
        <p:spPr>
          <a:xfrm rot="10800000" flipV="1">
            <a:off x="8068852" y="1705722"/>
            <a:ext cx="1513580" cy="875910"/>
          </a:xfrm>
          <a:prstGeom prst="bentConnector3">
            <a:avLst>
              <a:gd name="adj1" fmla="val 5065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Соединительная линия уступом 53"/>
          <p:cNvCxnSpPr/>
          <p:nvPr/>
        </p:nvCxnSpPr>
        <p:spPr>
          <a:xfrm rot="10800000">
            <a:off x="8068852" y="3894842"/>
            <a:ext cx="1606392" cy="99580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flipH="1">
            <a:off x="8068852" y="3234462"/>
            <a:ext cx="83625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Соединительная линия уступом 67"/>
          <p:cNvCxnSpPr/>
          <p:nvPr/>
        </p:nvCxnSpPr>
        <p:spPr>
          <a:xfrm>
            <a:off x="8071079" y="3961005"/>
            <a:ext cx="1552657" cy="847575"/>
          </a:xfrm>
          <a:prstGeom prst="bentConnector3">
            <a:avLst>
              <a:gd name="adj1" fmla="val 46835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6" name="Соединительная линия уступом 75"/>
          <p:cNvCxnSpPr/>
          <p:nvPr/>
        </p:nvCxnSpPr>
        <p:spPr>
          <a:xfrm flipV="1">
            <a:off x="8092577" y="1778353"/>
            <a:ext cx="1489480" cy="726521"/>
          </a:xfrm>
          <a:prstGeom prst="bentConnector3">
            <a:avLst>
              <a:gd name="adj1" fmla="val 43399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5192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D36794C-17FF-3C4C-B3C3-27DB4D040CB3}"/>
              </a:ext>
            </a:extLst>
          </p:cNvPr>
          <p:cNvSpPr/>
          <p:nvPr/>
        </p:nvSpPr>
        <p:spPr>
          <a:xfrm>
            <a:off x="1442243" y="2188021"/>
            <a:ext cx="49101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243844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Современные динамичные многофункциональные интерфейсы. Интерактивные табличные представления. Сложные многофункциональные диалоговые формы. Графические интерактивные интерфейсы, для отображения станционных моделей в реальном времени.</a:t>
            </a:r>
          </a:p>
        </p:txBody>
      </p:sp>
      <p:pic>
        <p:nvPicPr>
          <p:cNvPr id="28" name="Рисунок 27" descr="Изображение выглядит как объект, часы, зна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D97B2080-13E7-5044-B7F4-2760E74E0B4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3298" y="6181542"/>
            <a:ext cx="1210737" cy="38852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7F77347-904D-594F-953D-0552AD1BA2FD}"/>
              </a:ext>
            </a:extLst>
          </p:cNvPr>
          <p:cNvSpPr/>
          <p:nvPr/>
        </p:nvSpPr>
        <p:spPr>
          <a:xfrm>
            <a:off x="4296595" y="379958"/>
            <a:ext cx="7547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solidFill>
                  <a:srgbClr val="B6B6B6"/>
                </a:solidFill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ОСНОВНЫЕ ПРИМЕНЯЕМЫЕ ТЕХНОЛОГИИ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A3D9B85-85B0-AA4D-86DA-51C8F2303846}"/>
              </a:ext>
            </a:extLst>
          </p:cNvPr>
          <p:cNvSpPr/>
          <p:nvPr/>
        </p:nvSpPr>
        <p:spPr>
          <a:xfrm>
            <a:off x="539418" y="931441"/>
            <a:ext cx="11304588" cy="4995118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B2F15C85-BF9A-684B-BDDD-CD2AEC35224F}"/>
              </a:ext>
            </a:extLst>
          </p:cNvPr>
          <p:cNvCxnSpPr/>
          <p:nvPr/>
        </p:nvCxnSpPr>
        <p:spPr>
          <a:xfrm flipV="1">
            <a:off x="3936554" y="287938"/>
            <a:ext cx="0" cy="64570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871BD886-CF0B-F749-B47F-509DDB6D0244}"/>
              </a:ext>
            </a:extLst>
          </p:cNvPr>
          <p:cNvCxnSpPr>
            <a:cxnSpLocks/>
          </p:cNvCxnSpPr>
          <p:nvPr/>
        </p:nvCxnSpPr>
        <p:spPr>
          <a:xfrm>
            <a:off x="3936554" y="287938"/>
            <a:ext cx="7907452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2D82924C-BD10-FF46-91B5-B0B8E2C1BAF2}"/>
              </a:ext>
            </a:extLst>
          </p:cNvPr>
          <p:cNvCxnSpPr/>
          <p:nvPr/>
        </p:nvCxnSpPr>
        <p:spPr>
          <a:xfrm flipV="1">
            <a:off x="11844035" y="287938"/>
            <a:ext cx="0" cy="64570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8195FC4-3BDB-144C-89C7-CE951C97384A}"/>
              </a:ext>
            </a:extLst>
          </p:cNvPr>
          <p:cNvSpPr/>
          <p:nvPr/>
        </p:nvSpPr>
        <p:spPr>
          <a:xfrm>
            <a:off x="1411910" y="1772816"/>
            <a:ext cx="11673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2400" dirty="0">
                <a:solidFill>
                  <a:srgbClr val="FFAD33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JS/VueJS</a:t>
            </a:r>
            <a:endParaRPr lang="ru-RU" sz="2400" dirty="0">
              <a:solidFill>
                <a:srgbClr val="FFAD33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91C31C3-A2CA-3B41-B26A-A8F1009D2EDD}"/>
              </a:ext>
            </a:extLst>
          </p:cNvPr>
          <p:cNvSpPr/>
          <p:nvPr/>
        </p:nvSpPr>
        <p:spPr>
          <a:xfrm>
            <a:off x="6627391" y="3924513"/>
            <a:ext cx="22140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FAD33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База Данных</a:t>
            </a:r>
            <a:endParaRPr lang="ru-RU" sz="2400" dirty="0">
              <a:solidFill>
                <a:srgbClr val="FFAD33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E89117F-504E-404B-A705-A71961ABCE8B}"/>
              </a:ext>
            </a:extLst>
          </p:cNvPr>
          <p:cNvSpPr/>
          <p:nvPr/>
        </p:nvSpPr>
        <p:spPr>
          <a:xfrm>
            <a:off x="6631001" y="1772816"/>
            <a:ext cx="10102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2400" dirty="0">
                <a:solidFill>
                  <a:srgbClr val="FFAD33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REST</a:t>
            </a:r>
            <a:endParaRPr lang="ru-RU" sz="2400" dirty="0">
              <a:solidFill>
                <a:srgbClr val="FFAD33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B00D422-7998-B549-976C-12714293ED01}"/>
              </a:ext>
            </a:extLst>
          </p:cNvPr>
          <p:cNvSpPr/>
          <p:nvPr/>
        </p:nvSpPr>
        <p:spPr>
          <a:xfrm>
            <a:off x="1411910" y="3924513"/>
            <a:ext cx="694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2400" dirty="0">
                <a:solidFill>
                  <a:srgbClr val="FFAD33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UNIX </a:t>
            </a:r>
            <a:endParaRPr lang="ru-RU" sz="2400" dirty="0">
              <a:solidFill>
                <a:srgbClr val="FFAD33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9AAEC4B-7B7C-B142-9DF2-30B043EFF730}"/>
              </a:ext>
            </a:extLst>
          </p:cNvPr>
          <p:cNvSpPr/>
          <p:nvPr/>
        </p:nvSpPr>
        <p:spPr>
          <a:xfrm>
            <a:off x="6664469" y="4356393"/>
            <a:ext cx="31366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1600" dirty="0">
                <a:solidFill>
                  <a:srgbClr val="243844"/>
                </a:solidFill>
                <a:latin typeface="+mn-lt"/>
                <a:cs typeface="Gotham Pro" panose="02000503040000020004" pitchFamily="2" charset="0"/>
              </a:rPr>
              <a:t>PostgreSQL 11 </a:t>
            </a:r>
            <a:r>
              <a:rPr lang="ru-RU" sz="1600" dirty="0">
                <a:solidFill>
                  <a:srgbClr val="243844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как основная база данных, хранилище данных.</a:t>
            </a:r>
            <a:endParaRPr lang="en-US" sz="1600" dirty="0">
              <a:solidFill>
                <a:srgbClr val="243844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2F9382B-AD0E-2D4F-8CF4-A983E31B73F5}"/>
              </a:ext>
            </a:extLst>
          </p:cNvPr>
          <p:cNvSpPr/>
          <p:nvPr/>
        </p:nvSpPr>
        <p:spPr>
          <a:xfrm>
            <a:off x="6631001" y="2188021"/>
            <a:ext cx="52130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243844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Основной протокол обмена данными между клиентскими рабочими местами и сервером. Современный и универсальный протокол, позволяющий интегрировать с сервером сторонние приложения и системы, а так же решения в </a:t>
            </a:r>
            <a:r>
              <a:rPr lang="en" sz="1600" dirty="0">
                <a:solidFill>
                  <a:srgbClr val="243844"/>
                </a:solidFill>
                <a:latin typeface="+mn-lt"/>
                <a:cs typeface="Gotham Pro" panose="02000503040000020004" pitchFamily="2" charset="0"/>
              </a:rPr>
              <a:t>WEB</a:t>
            </a:r>
            <a:r>
              <a:rPr lang="en" sz="1600" dirty="0">
                <a:solidFill>
                  <a:srgbClr val="243844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 </a:t>
            </a:r>
            <a:r>
              <a:rPr lang="ru-RU" sz="1600" dirty="0">
                <a:solidFill>
                  <a:srgbClr val="243844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реализации </a:t>
            </a:r>
          </a:p>
          <a:p>
            <a:r>
              <a:rPr lang="ru-RU" sz="1600" dirty="0">
                <a:solidFill>
                  <a:srgbClr val="243844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и мобильные приложения.</a:t>
            </a:r>
            <a:endParaRPr lang="en-US" sz="1600" dirty="0">
              <a:solidFill>
                <a:srgbClr val="243844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CD001C92-1EBC-784B-90AA-DD856C236ED5}"/>
              </a:ext>
            </a:extLst>
          </p:cNvPr>
          <p:cNvSpPr/>
          <p:nvPr/>
        </p:nvSpPr>
        <p:spPr>
          <a:xfrm>
            <a:off x="1411910" y="4337229"/>
            <a:ext cx="3605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243844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Надежное, стабильное промышленное решение.</a:t>
            </a:r>
          </a:p>
        </p:txBody>
      </p:sp>
    </p:spTree>
    <p:extLst>
      <p:ext uri="{BB962C8B-B14F-4D97-AF65-F5344CB8AC3E}">
        <p14:creationId xmlns:p14="http://schemas.microsoft.com/office/powerpoint/2010/main" val="2472265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пятно&#10;&#10;Автоматически созданное описание">
            <a:extLst>
              <a:ext uri="{FF2B5EF4-FFF2-40B4-BE49-F238E27FC236}">
                <a16:creationId xmlns:a16="http://schemas.microsoft.com/office/drawing/2014/main" id="{EC29FF01-0FC7-AB44-904B-75B14CE6B0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t="13262" b="23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51" name="Прямоугольник 13"/>
          <p:cNvSpPr>
            <a:spLocks noChangeArrowheads="1"/>
          </p:cNvSpPr>
          <p:nvPr/>
        </p:nvSpPr>
        <p:spPr bwMode="auto">
          <a:xfrm>
            <a:off x="3539332" y="3940077"/>
            <a:ext cx="7129462" cy="33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 sz="1600"/>
          </a:p>
        </p:txBody>
      </p:sp>
      <p:sp>
        <p:nvSpPr>
          <p:cNvPr id="7" name="Прямоугольник 12">
            <a:extLst>
              <a:ext uri="{FF2B5EF4-FFF2-40B4-BE49-F238E27FC236}">
                <a16:creationId xmlns:a16="http://schemas.microsoft.com/office/drawing/2014/main" id="{0A54A41F-3E6F-2543-BA65-F0007BC41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165" y="2473994"/>
            <a:ext cx="7725892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lnSpc>
                <a:spcPts val="6620"/>
              </a:lnSpc>
            </a:pPr>
            <a:r>
              <a:rPr lang="ru-RU" altLang="ru-RU" sz="6700" dirty="0">
                <a:solidFill>
                  <a:srgbClr val="F2F2F2"/>
                </a:solidFill>
                <a:latin typeface="Bahnschrift Condensed" panose="020B0502040204020203" pitchFamily="34" charset="0"/>
                <a:cs typeface="Courier New" panose="02070309020205020404" pitchFamily="49" charset="0"/>
              </a:rPr>
              <a:t>СПАСИБО ЗА ВНИМАНИЕ!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EB55EE5-E5AE-304B-A742-E82D2759987A}"/>
              </a:ext>
            </a:extLst>
          </p:cNvPr>
          <p:cNvSpPr/>
          <p:nvPr/>
        </p:nvSpPr>
        <p:spPr>
          <a:xfrm>
            <a:off x="1244111" y="355614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2400" dirty="0">
                <a:solidFill>
                  <a:srgbClr val="F2F2F2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+7 (495) 662 95 22</a:t>
            </a:r>
          </a:p>
          <a:p>
            <a:r>
              <a:rPr lang="en-US" altLang="ru-RU" sz="2400" dirty="0" err="1">
                <a:solidFill>
                  <a:srgbClr val="F2F2F2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itl@itlc.ru</a:t>
            </a:r>
            <a:endParaRPr lang="ru-RU" altLang="ru-RU" sz="2400" dirty="0">
              <a:solidFill>
                <a:srgbClr val="F2F2F2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E98ACAF-C59C-354A-B4DA-C832F63F5CE1}"/>
              </a:ext>
            </a:extLst>
          </p:cNvPr>
          <p:cNvSpPr/>
          <p:nvPr/>
        </p:nvSpPr>
        <p:spPr>
          <a:xfrm>
            <a:off x="539418" y="931441"/>
            <a:ext cx="11304588" cy="4995118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95ACCC-90A6-4F23-BAAD-87436BCF10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2586" y="3971646"/>
            <a:ext cx="1771584" cy="177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81729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72">
            <a:extLst>
              <a:ext uri="{FF2B5EF4-FFF2-40B4-BE49-F238E27FC236}">
                <a16:creationId xmlns:a16="http://schemas.microsoft.com/office/drawing/2014/main" id="{C3A63D5D-3461-4270-A3D2-2F05EBC66D75}"/>
              </a:ext>
            </a:extLst>
          </p:cNvPr>
          <p:cNvSpPr>
            <a:spLocks noEditPoints="1"/>
          </p:cNvSpPr>
          <p:nvPr/>
        </p:nvSpPr>
        <p:spPr bwMode="auto">
          <a:xfrm rot="10800000">
            <a:off x="120130" y="116632"/>
            <a:ext cx="3058957" cy="2232247"/>
          </a:xfrm>
          <a:custGeom>
            <a:avLst/>
            <a:gdLst>
              <a:gd name="T0" fmla="*/ 1287 w 1323"/>
              <a:gd name="T1" fmla="*/ 453 h 938"/>
              <a:gd name="T2" fmla="*/ 1274 w 1323"/>
              <a:gd name="T3" fmla="*/ 447 h 938"/>
              <a:gd name="T4" fmla="*/ 1080 w 1323"/>
              <a:gd name="T5" fmla="*/ 427 h 938"/>
              <a:gd name="T6" fmla="*/ 1084 w 1323"/>
              <a:gd name="T7" fmla="*/ 193 h 938"/>
              <a:gd name="T8" fmla="*/ 1242 w 1323"/>
              <a:gd name="T9" fmla="*/ 26 h 938"/>
              <a:gd name="T10" fmla="*/ 1238 w 1323"/>
              <a:gd name="T11" fmla="*/ 17 h 938"/>
              <a:gd name="T12" fmla="*/ 1073 w 1323"/>
              <a:gd name="T13" fmla="*/ 177 h 938"/>
              <a:gd name="T14" fmla="*/ 500 w 1323"/>
              <a:gd name="T15" fmla="*/ 12 h 938"/>
              <a:gd name="T16" fmla="*/ 1073 w 1323"/>
              <a:gd name="T17" fmla="*/ 413 h 938"/>
              <a:gd name="T18" fmla="*/ 770 w 1323"/>
              <a:gd name="T19" fmla="*/ 261 h 938"/>
              <a:gd name="T20" fmla="*/ 520 w 1323"/>
              <a:gd name="T21" fmla="*/ 148 h 938"/>
              <a:gd name="T22" fmla="*/ 543 w 1323"/>
              <a:gd name="T23" fmla="*/ 111 h 938"/>
              <a:gd name="T24" fmla="*/ 530 w 1323"/>
              <a:gd name="T25" fmla="*/ 99 h 938"/>
              <a:gd name="T26" fmla="*/ 226 w 1323"/>
              <a:gd name="T27" fmla="*/ 143 h 938"/>
              <a:gd name="T28" fmla="*/ 0 w 1323"/>
              <a:gd name="T29" fmla="*/ 308 h 938"/>
              <a:gd name="T30" fmla="*/ 6 w 1323"/>
              <a:gd name="T31" fmla="*/ 444 h 938"/>
              <a:gd name="T32" fmla="*/ 244 w 1323"/>
              <a:gd name="T33" fmla="*/ 475 h 938"/>
              <a:gd name="T34" fmla="*/ 467 w 1323"/>
              <a:gd name="T35" fmla="*/ 831 h 938"/>
              <a:gd name="T36" fmla="*/ 562 w 1323"/>
              <a:gd name="T37" fmla="*/ 651 h 938"/>
              <a:gd name="T38" fmla="*/ 810 w 1323"/>
              <a:gd name="T39" fmla="*/ 730 h 938"/>
              <a:gd name="T40" fmla="*/ 661 w 1323"/>
              <a:gd name="T41" fmla="*/ 937 h 938"/>
              <a:gd name="T42" fmla="*/ 1318 w 1323"/>
              <a:gd name="T43" fmla="*/ 934 h 938"/>
              <a:gd name="T44" fmla="*/ 1283 w 1323"/>
              <a:gd name="T45" fmla="*/ 453 h 938"/>
              <a:gd name="T46" fmla="*/ 1275 w 1323"/>
              <a:gd name="T47" fmla="*/ 448 h 938"/>
              <a:gd name="T48" fmla="*/ 1175 w 1323"/>
              <a:gd name="T49" fmla="*/ 797 h 938"/>
              <a:gd name="T50" fmla="*/ 1275 w 1323"/>
              <a:gd name="T51" fmla="*/ 448 h 938"/>
              <a:gd name="T52" fmla="*/ 774 w 1323"/>
              <a:gd name="T53" fmla="*/ 278 h 938"/>
              <a:gd name="T54" fmla="*/ 454 w 1323"/>
              <a:gd name="T55" fmla="*/ 494 h 938"/>
              <a:gd name="T56" fmla="*/ 573 w 1323"/>
              <a:gd name="T57" fmla="*/ 617 h 938"/>
              <a:gd name="T58" fmla="*/ 595 w 1323"/>
              <a:gd name="T59" fmla="*/ 580 h 938"/>
              <a:gd name="T60" fmla="*/ 659 w 1323"/>
              <a:gd name="T61" fmla="*/ 472 h 938"/>
              <a:gd name="T62" fmla="*/ 633 w 1323"/>
              <a:gd name="T63" fmla="*/ 607 h 938"/>
              <a:gd name="T64" fmla="*/ 596 w 1323"/>
              <a:gd name="T65" fmla="*/ 581 h 938"/>
              <a:gd name="T66" fmla="*/ 1075 w 1323"/>
              <a:gd name="T67" fmla="*/ 423 h 938"/>
              <a:gd name="T68" fmla="*/ 1078 w 1323"/>
              <a:gd name="T69" fmla="*/ 427 h 938"/>
              <a:gd name="T70" fmla="*/ 811 w 1323"/>
              <a:gd name="T71" fmla="*/ 726 h 938"/>
              <a:gd name="T72" fmla="*/ 525 w 1323"/>
              <a:gd name="T73" fmla="*/ 15 h 938"/>
              <a:gd name="T74" fmla="*/ 1084 w 1323"/>
              <a:gd name="T75" fmla="*/ 403 h 938"/>
              <a:gd name="T76" fmla="*/ 1072 w 1323"/>
              <a:gd name="T77" fmla="*/ 416 h 938"/>
              <a:gd name="T78" fmla="*/ 781 w 1323"/>
              <a:gd name="T79" fmla="*/ 280 h 938"/>
              <a:gd name="T80" fmla="*/ 543 w 1323"/>
              <a:gd name="T81" fmla="*/ 155 h 938"/>
              <a:gd name="T82" fmla="*/ 550 w 1323"/>
              <a:gd name="T83" fmla="*/ 350 h 938"/>
              <a:gd name="T84" fmla="*/ 533 w 1323"/>
              <a:gd name="T85" fmla="*/ 161 h 938"/>
              <a:gd name="T86" fmla="*/ 154 w 1323"/>
              <a:gd name="T87" fmla="*/ 247 h 938"/>
              <a:gd name="T88" fmla="*/ 250 w 1323"/>
              <a:gd name="T89" fmla="*/ 135 h 938"/>
              <a:gd name="T90" fmla="*/ 151 w 1323"/>
              <a:gd name="T91" fmla="*/ 248 h 938"/>
              <a:gd name="T92" fmla="*/ 150 w 1323"/>
              <a:gd name="T93" fmla="*/ 250 h 938"/>
              <a:gd name="T94" fmla="*/ 152 w 1323"/>
              <a:gd name="T95" fmla="*/ 249 h 938"/>
              <a:gd name="T96" fmla="*/ 251 w 1323"/>
              <a:gd name="T97" fmla="*/ 452 h 938"/>
              <a:gd name="T98" fmla="*/ 472 w 1323"/>
              <a:gd name="T99" fmla="*/ 806 h 938"/>
              <a:gd name="T100" fmla="*/ 255 w 1323"/>
              <a:gd name="T101" fmla="*/ 468 h 938"/>
              <a:gd name="T102" fmla="*/ 549 w 1323"/>
              <a:gd name="T103" fmla="*/ 638 h 938"/>
              <a:gd name="T104" fmla="*/ 569 w 1323"/>
              <a:gd name="T105" fmla="*/ 627 h 938"/>
              <a:gd name="T106" fmla="*/ 593 w 1323"/>
              <a:gd name="T107" fmla="*/ 626 h 938"/>
              <a:gd name="T108" fmla="*/ 593 w 1323"/>
              <a:gd name="T109" fmla="*/ 626 h 938"/>
              <a:gd name="T110" fmla="*/ 833 w 1323"/>
              <a:gd name="T111" fmla="*/ 740 h 938"/>
              <a:gd name="T112" fmla="*/ 834 w 1323"/>
              <a:gd name="T113" fmla="*/ 738 h 938"/>
              <a:gd name="T114" fmla="*/ 1196 w 1323"/>
              <a:gd name="T115" fmla="*/ 809 h 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323" h="938">
                <a:moveTo>
                  <a:pt x="1320" y="937"/>
                </a:moveTo>
                <a:cubicBezTo>
                  <a:pt x="1323" y="937"/>
                  <a:pt x="1323" y="937"/>
                  <a:pt x="1323" y="937"/>
                </a:cubicBezTo>
                <a:cubicBezTo>
                  <a:pt x="1320" y="935"/>
                  <a:pt x="1320" y="935"/>
                  <a:pt x="1320" y="935"/>
                </a:cubicBezTo>
                <a:cubicBezTo>
                  <a:pt x="1287" y="453"/>
                  <a:pt x="1287" y="453"/>
                  <a:pt x="1287" y="453"/>
                </a:cubicBezTo>
                <a:cubicBezTo>
                  <a:pt x="1293" y="453"/>
                  <a:pt x="1298" y="447"/>
                  <a:pt x="1298" y="441"/>
                </a:cubicBezTo>
                <a:cubicBezTo>
                  <a:pt x="1298" y="434"/>
                  <a:pt x="1292" y="428"/>
                  <a:pt x="1285" y="428"/>
                </a:cubicBezTo>
                <a:cubicBezTo>
                  <a:pt x="1278" y="428"/>
                  <a:pt x="1272" y="434"/>
                  <a:pt x="1272" y="441"/>
                </a:cubicBezTo>
                <a:cubicBezTo>
                  <a:pt x="1272" y="443"/>
                  <a:pt x="1273" y="445"/>
                  <a:pt x="1274" y="447"/>
                </a:cubicBezTo>
                <a:cubicBezTo>
                  <a:pt x="833" y="727"/>
                  <a:pt x="833" y="727"/>
                  <a:pt x="833" y="727"/>
                </a:cubicBezTo>
                <a:cubicBezTo>
                  <a:pt x="832" y="726"/>
                  <a:pt x="832" y="725"/>
                  <a:pt x="831" y="725"/>
                </a:cubicBezTo>
                <a:cubicBezTo>
                  <a:pt x="837" y="717"/>
                  <a:pt x="837" y="717"/>
                  <a:pt x="837" y="717"/>
                </a:cubicBezTo>
                <a:cubicBezTo>
                  <a:pt x="1080" y="427"/>
                  <a:pt x="1080" y="427"/>
                  <a:pt x="1080" y="427"/>
                </a:cubicBezTo>
                <a:cubicBezTo>
                  <a:pt x="1081" y="428"/>
                  <a:pt x="1083" y="429"/>
                  <a:pt x="1085" y="429"/>
                </a:cubicBezTo>
                <a:cubicBezTo>
                  <a:pt x="1092" y="429"/>
                  <a:pt x="1098" y="423"/>
                  <a:pt x="1098" y="416"/>
                </a:cubicBezTo>
                <a:cubicBezTo>
                  <a:pt x="1098" y="409"/>
                  <a:pt x="1093" y="403"/>
                  <a:pt x="1086" y="403"/>
                </a:cubicBezTo>
                <a:cubicBezTo>
                  <a:pt x="1084" y="193"/>
                  <a:pt x="1084" y="193"/>
                  <a:pt x="1084" y="193"/>
                </a:cubicBezTo>
                <a:cubicBezTo>
                  <a:pt x="1084" y="193"/>
                  <a:pt x="1085" y="193"/>
                  <a:pt x="1085" y="193"/>
                </a:cubicBezTo>
                <a:cubicBezTo>
                  <a:pt x="1092" y="193"/>
                  <a:pt x="1098" y="187"/>
                  <a:pt x="1098" y="180"/>
                </a:cubicBezTo>
                <a:cubicBezTo>
                  <a:pt x="1098" y="177"/>
                  <a:pt x="1096" y="173"/>
                  <a:pt x="1094" y="171"/>
                </a:cubicBezTo>
                <a:cubicBezTo>
                  <a:pt x="1242" y="26"/>
                  <a:pt x="1242" y="26"/>
                  <a:pt x="1242" y="26"/>
                </a:cubicBezTo>
                <a:cubicBezTo>
                  <a:pt x="1244" y="28"/>
                  <a:pt x="1247" y="29"/>
                  <a:pt x="1250" y="29"/>
                </a:cubicBezTo>
                <a:cubicBezTo>
                  <a:pt x="1257" y="29"/>
                  <a:pt x="1263" y="24"/>
                  <a:pt x="1263" y="17"/>
                </a:cubicBezTo>
                <a:cubicBezTo>
                  <a:pt x="1263" y="10"/>
                  <a:pt x="1257" y="4"/>
                  <a:pt x="1250" y="4"/>
                </a:cubicBezTo>
                <a:cubicBezTo>
                  <a:pt x="1243" y="4"/>
                  <a:pt x="1238" y="10"/>
                  <a:pt x="1238" y="17"/>
                </a:cubicBezTo>
                <a:cubicBezTo>
                  <a:pt x="1238" y="20"/>
                  <a:pt x="1239" y="23"/>
                  <a:pt x="1241" y="25"/>
                </a:cubicBezTo>
                <a:cubicBezTo>
                  <a:pt x="1093" y="170"/>
                  <a:pt x="1093" y="170"/>
                  <a:pt x="1093" y="170"/>
                </a:cubicBezTo>
                <a:cubicBezTo>
                  <a:pt x="1090" y="168"/>
                  <a:pt x="1088" y="168"/>
                  <a:pt x="1085" y="168"/>
                </a:cubicBezTo>
                <a:cubicBezTo>
                  <a:pt x="1079" y="168"/>
                  <a:pt x="1075" y="171"/>
                  <a:pt x="1073" y="177"/>
                </a:cubicBezTo>
                <a:cubicBezTo>
                  <a:pt x="525" y="14"/>
                  <a:pt x="525" y="14"/>
                  <a:pt x="525" y="14"/>
                </a:cubicBezTo>
                <a:cubicBezTo>
                  <a:pt x="525" y="13"/>
                  <a:pt x="525" y="13"/>
                  <a:pt x="525" y="12"/>
                </a:cubicBezTo>
                <a:cubicBezTo>
                  <a:pt x="525" y="5"/>
                  <a:pt x="520" y="0"/>
                  <a:pt x="512" y="0"/>
                </a:cubicBezTo>
                <a:cubicBezTo>
                  <a:pt x="505" y="0"/>
                  <a:pt x="500" y="5"/>
                  <a:pt x="500" y="12"/>
                </a:cubicBezTo>
                <a:cubicBezTo>
                  <a:pt x="500" y="19"/>
                  <a:pt x="505" y="25"/>
                  <a:pt x="512" y="25"/>
                </a:cubicBezTo>
                <a:cubicBezTo>
                  <a:pt x="517" y="25"/>
                  <a:pt x="522" y="22"/>
                  <a:pt x="524" y="18"/>
                </a:cubicBezTo>
                <a:cubicBezTo>
                  <a:pt x="1073" y="412"/>
                  <a:pt x="1073" y="412"/>
                  <a:pt x="1073" y="412"/>
                </a:cubicBezTo>
                <a:cubicBezTo>
                  <a:pt x="1073" y="412"/>
                  <a:pt x="1073" y="412"/>
                  <a:pt x="1073" y="413"/>
                </a:cubicBezTo>
                <a:cubicBezTo>
                  <a:pt x="793" y="272"/>
                  <a:pt x="793" y="272"/>
                  <a:pt x="793" y="272"/>
                </a:cubicBezTo>
                <a:cubicBezTo>
                  <a:pt x="793" y="271"/>
                  <a:pt x="794" y="269"/>
                  <a:pt x="794" y="267"/>
                </a:cubicBezTo>
                <a:cubicBezTo>
                  <a:pt x="794" y="260"/>
                  <a:pt x="788" y="255"/>
                  <a:pt x="781" y="255"/>
                </a:cubicBezTo>
                <a:cubicBezTo>
                  <a:pt x="776" y="255"/>
                  <a:pt x="772" y="257"/>
                  <a:pt x="770" y="261"/>
                </a:cubicBezTo>
                <a:cubicBezTo>
                  <a:pt x="544" y="153"/>
                  <a:pt x="544" y="153"/>
                  <a:pt x="544" y="153"/>
                </a:cubicBezTo>
                <a:cubicBezTo>
                  <a:pt x="545" y="152"/>
                  <a:pt x="546" y="150"/>
                  <a:pt x="546" y="148"/>
                </a:cubicBezTo>
                <a:cubicBezTo>
                  <a:pt x="546" y="141"/>
                  <a:pt x="540" y="135"/>
                  <a:pt x="533" y="135"/>
                </a:cubicBezTo>
                <a:cubicBezTo>
                  <a:pt x="526" y="135"/>
                  <a:pt x="520" y="141"/>
                  <a:pt x="520" y="148"/>
                </a:cubicBezTo>
                <a:cubicBezTo>
                  <a:pt x="520" y="151"/>
                  <a:pt x="521" y="153"/>
                  <a:pt x="523" y="155"/>
                </a:cubicBezTo>
                <a:cubicBezTo>
                  <a:pt x="258" y="446"/>
                  <a:pt x="258" y="446"/>
                  <a:pt x="258" y="446"/>
                </a:cubicBezTo>
                <a:cubicBezTo>
                  <a:pt x="535" y="108"/>
                  <a:pt x="535" y="108"/>
                  <a:pt x="535" y="108"/>
                </a:cubicBezTo>
                <a:cubicBezTo>
                  <a:pt x="537" y="110"/>
                  <a:pt x="540" y="111"/>
                  <a:pt x="543" y="111"/>
                </a:cubicBezTo>
                <a:cubicBezTo>
                  <a:pt x="550" y="111"/>
                  <a:pt x="556" y="105"/>
                  <a:pt x="556" y="98"/>
                </a:cubicBezTo>
                <a:cubicBezTo>
                  <a:pt x="556" y="91"/>
                  <a:pt x="550" y="86"/>
                  <a:pt x="543" y="86"/>
                </a:cubicBezTo>
                <a:cubicBezTo>
                  <a:pt x="536" y="86"/>
                  <a:pt x="530" y="91"/>
                  <a:pt x="530" y="98"/>
                </a:cubicBezTo>
                <a:cubicBezTo>
                  <a:pt x="530" y="99"/>
                  <a:pt x="530" y="99"/>
                  <a:pt x="530" y="99"/>
                </a:cubicBezTo>
                <a:cubicBezTo>
                  <a:pt x="250" y="134"/>
                  <a:pt x="250" y="134"/>
                  <a:pt x="250" y="134"/>
                </a:cubicBezTo>
                <a:cubicBezTo>
                  <a:pt x="249" y="128"/>
                  <a:pt x="243" y="123"/>
                  <a:pt x="237" y="123"/>
                </a:cubicBezTo>
                <a:cubicBezTo>
                  <a:pt x="230" y="123"/>
                  <a:pt x="224" y="129"/>
                  <a:pt x="224" y="136"/>
                </a:cubicBezTo>
                <a:cubicBezTo>
                  <a:pt x="224" y="139"/>
                  <a:pt x="225" y="141"/>
                  <a:pt x="226" y="143"/>
                </a:cubicBezTo>
                <a:cubicBezTo>
                  <a:pt x="5" y="304"/>
                  <a:pt x="5" y="304"/>
                  <a:pt x="5" y="304"/>
                </a:cubicBezTo>
                <a:cubicBezTo>
                  <a:pt x="3" y="305"/>
                  <a:pt x="3" y="305"/>
                  <a:pt x="3" y="305"/>
                </a:cubicBezTo>
                <a:cubicBezTo>
                  <a:pt x="4" y="305"/>
                  <a:pt x="4" y="305"/>
                  <a:pt x="4" y="305"/>
                </a:cubicBezTo>
                <a:cubicBezTo>
                  <a:pt x="0" y="308"/>
                  <a:pt x="0" y="308"/>
                  <a:pt x="0" y="308"/>
                </a:cubicBezTo>
                <a:cubicBezTo>
                  <a:pt x="5" y="306"/>
                  <a:pt x="5" y="306"/>
                  <a:pt x="5" y="306"/>
                </a:cubicBezTo>
                <a:cubicBezTo>
                  <a:pt x="74" y="351"/>
                  <a:pt x="74" y="351"/>
                  <a:pt x="74" y="351"/>
                </a:cubicBezTo>
                <a:cubicBezTo>
                  <a:pt x="4" y="443"/>
                  <a:pt x="4" y="443"/>
                  <a:pt x="4" y="443"/>
                </a:cubicBezTo>
                <a:cubicBezTo>
                  <a:pt x="6" y="444"/>
                  <a:pt x="6" y="444"/>
                  <a:pt x="6" y="444"/>
                </a:cubicBezTo>
                <a:cubicBezTo>
                  <a:pt x="75" y="352"/>
                  <a:pt x="75" y="352"/>
                  <a:pt x="75" y="352"/>
                </a:cubicBezTo>
                <a:cubicBezTo>
                  <a:pt x="233" y="455"/>
                  <a:pt x="233" y="455"/>
                  <a:pt x="233" y="455"/>
                </a:cubicBezTo>
                <a:cubicBezTo>
                  <a:pt x="232" y="457"/>
                  <a:pt x="231" y="460"/>
                  <a:pt x="231" y="462"/>
                </a:cubicBezTo>
                <a:cubicBezTo>
                  <a:pt x="231" y="469"/>
                  <a:pt x="237" y="475"/>
                  <a:pt x="244" y="475"/>
                </a:cubicBezTo>
                <a:cubicBezTo>
                  <a:pt x="246" y="475"/>
                  <a:pt x="248" y="474"/>
                  <a:pt x="250" y="473"/>
                </a:cubicBezTo>
                <a:cubicBezTo>
                  <a:pt x="460" y="808"/>
                  <a:pt x="460" y="808"/>
                  <a:pt x="460" y="808"/>
                </a:cubicBezTo>
                <a:cubicBezTo>
                  <a:pt x="456" y="810"/>
                  <a:pt x="454" y="814"/>
                  <a:pt x="454" y="818"/>
                </a:cubicBezTo>
                <a:cubicBezTo>
                  <a:pt x="454" y="825"/>
                  <a:pt x="460" y="831"/>
                  <a:pt x="467" y="831"/>
                </a:cubicBezTo>
                <a:cubicBezTo>
                  <a:pt x="474" y="831"/>
                  <a:pt x="480" y="825"/>
                  <a:pt x="480" y="818"/>
                </a:cubicBezTo>
                <a:cubicBezTo>
                  <a:pt x="480" y="813"/>
                  <a:pt x="477" y="809"/>
                  <a:pt x="474" y="807"/>
                </a:cubicBezTo>
                <a:cubicBezTo>
                  <a:pt x="556" y="650"/>
                  <a:pt x="556" y="650"/>
                  <a:pt x="556" y="650"/>
                </a:cubicBezTo>
                <a:cubicBezTo>
                  <a:pt x="558" y="650"/>
                  <a:pt x="560" y="651"/>
                  <a:pt x="562" y="651"/>
                </a:cubicBezTo>
                <a:cubicBezTo>
                  <a:pt x="569" y="651"/>
                  <a:pt x="574" y="645"/>
                  <a:pt x="574" y="638"/>
                </a:cubicBezTo>
                <a:cubicBezTo>
                  <a:pt x="574" y="637"/>
                  <a:pt x="574" y="635"/>
                  <a:pt x="574" y="634"/>
                </a:cubicBezTo>
                <a:cubicBezTo>
                  <a:pt x="591" y="627"/>
                  <a:pt x="591" y="627"/>
                  <a:pt x="591" y="627"/>
                </a:cubicBezTo>
                <a:cubicBezTo>
                  <a:pt x="810" y="730"/>
                  <a:pt x="810" y="730"/>
                  <a:pt x="810" y="730"/>
                </a:cubicBezTo>
                <a:cubicBezTo>
                  <a:pt x="809" y="731"/>
                  <a:pt x="809" y="732"/>
                  <a:pt x="809" y="733"/>
                </a:cubicBezTo>
                <a:cubicBezTo>
                  <a:pt x="809" y="737"/>
                  <a:pt x="811" y="741"/>
                  <a:pt x="814" y="743"/>
                </a:cubicBezTo>
                <a:cubicBezTo>
                  <a:pt x="662" y="936"/>
                  <a:pt x="662" y="936"/>
                  <a:pt x="662" y="936"/>
                </a:cubicBezTo>
                <a:cubicBezTo>
                  <a:pt x="661" y="937"/>
                  <a:pt x="661" y="937"/>
                  <a:pt x="661" y="937"/>
                </a:cubicBezTo>
                <a:cubicBezTo>
                  <a:pt x="1319" y="937"/>
                  <a:pt x="1319" y="937"/>
                  <a:pt x="1319" y="937"/>
                </a:cubicBezTo>
                <a:cubicBezTo>
                  <a:pt x="1320" y="938"/>
                  <a:pt x="1320" y="938"/>
                  <a:pt x="1320" y="938"/>
                </a:cubicBezTo>
                <a:lnTo>
                  <a:pt x="1320" y="937"/>
                </a:lnTo>
                <a:close/>
                <a:moveTo>
                  <a:pt x="1318" y="934"/>
                </a:moveTo>
                <a:cubicBezTo>
                  <a:pt x="1197" y="808"/>
                  <a:pt x="1197" y="808"/>
                  <a:pt x="1197" y="808"/>
                </a:cubicBezTo>
                <a:cubicBezTo>
                  <a:pt x="1199" y="806"/>
                  <a:pt x="1200" y="803"/>
                  <a:pt x="1200" y="800"/>
                </a:cubicBezTo>
                <a:cubicBezTo>
                  <a:pt x="1200" y="795"/>
                  <a:pt x="1197" y="790"/>
                  <a:pt x="1192" y="788"/>
                </a:cubicBezTo>
                <a:cubicBezTo>
                  <a:pt x="1283" y="453"/>
                  <a:pt x="1283" y="453"/>
                  <a:pt x="1283" y="453"/>
                </a:cubicBezTo>
                <a:cubicBezTo>
                  <a:pt x="1283" y="454"/>
                  <a:pt x="1284" y="454"/>
                  <a:pt x="1285" y="454"/>
                </a:cubicBezTo>
                <a:cubicBezTo>
                  <a:pt x="1285" y="454"/>
                  <a:pt x="1285" y="454"/>
                  <a:pt x="1285" y="454"/>
                </a:cubicBezTo>
                <a:lnTo>
                  <a:pt x="1318" y="934"/>
                </a:lnTo>
                <a:close/>
                <a:moveTo>
                  <a:pt x="1275" y="448"/>
                </a:moveTo>
                <a:cubicBezTo>
                  <a:pt x="1276" y="451"/>
                  <a:pt x="1278" y="452"/>
                  <a:pt x="1281" y="453"/>
                </a:cubicBezTo>
                <a:cubicBezTo>
                  <a:pt x="1190" y="788"/>
                  <a:pt x="1190" y="788"/>
                  <a:pt x="1190" y="788"/>
                </a:cubicBezTo>
                <a:cubicBezTo>
                  <a:pt x="1189" y="787"/>
                  <a:pt x="1188" y="787"/>
                  <a:pt x="1187" y="787"/>
                </a:cubicBezTo>
                <a:cubicBezTo>
                  <a:pt x="1181" y="787"/>
                  <a:pt x="1176" y="791"/>
                  <a:pt x="1175" y="797"/>
                </a:cubicBezTo>
                <a:cubicBezTo>
                  <a:pt x="834" y="736"/>
                  <a:pt x="834" y="736"/>
                  <a:pt x="834" y="736"/>
                </a:cubicBezTo>
                <a:cubicBezTo>
                  <a:pt x="835" y="735"/>
                  <a:pt x="835" y="734"/>
                  <a:pt x="835" y="733"/>
                </a:cubicBezTo>
                <a:cubicBezTo>
                  <a:pt x="835" y="731"/>
                  <a:pt x="834" y="730"/>
                  <a:pt x="834" y="728"/>
                </a:cubicBezTo>
                <a:lnTo>
                  <a:pt x="1275" y="448"/>
                </a:lnTo>
                <a:close/>
                <a:moveTo>
                  <a:pt x="256" y="459"/>
                </a:moveTo>
                <a:cubicBezTo>
                  <a:pt x="552" y="351"/>
                  <a:pt x="552" y="351"/>
                  <a:pt x="552" y="351"/>
                </a:cubicBezTo>
                <a:cubicBezTo>
                  <a:pt x="769" y="272"/>
                  <a:pt x="769" y="272"/>
                  <a:pt x="769" y="272"/>
                </a:cubicBezTo>
                <a:cubicBezTo>
                  <a:pt x="770" y="275"/>
                  <a:pt x="772" y="277"/>
                  <a:pt x="774" y="278"/>
                </a:cubicBezTo>
                <a:cubicBezTo>
                  <a:pt x="660" y="470"/>
                  <a:pt x="660" y="470"/>
                  <a:pt x="660" y="470"/>
                </a:cubicBezTo>
                <a:cubicBezTo>
                  <a:pt x="480" y="492"/>
                  <a:pt x="480" y="492"/>
                  <a:pt x="480" y="492"/>
                </a:cubicBezTo>
                <a:cubicBezTo>
                  <a:pt x="479" y="486"/>
                  <a:pt x="473" y="481"/>
                  <a:pt x="467" y="481"/>
                </a:cubicBezTo>
                <a:cubicBezTo>
                  <a:pt x="460" y="481"/>
                  <a:pt x="454" y="487"/>
                  <a:pt x="454" y="494"/>
                </a:cubicBezTo>
                <a:cubicBezTo>
                  <a:pt x="454" y="501"/>
                  <a:pt x="460" y="507"/>
                  <a:pt x="467" y="507"/>
                </a:cubicBezTo>
                <a:cubicBezTo>
                  <a:pt x="471" y="507"/>
                  <a:pt x="475" y="505"/>
                  <a:pt x="477" y="502"/>
                </a:cubicBezTo>
                <a:cubicBezTo>
                  <a:pt x="594" y="581"/>
                  <a:pt x="594" y="581"/>
                  <a:pt x="594" y="581"/>
                </a:cubicBezTo>
                <a:cubicBezTo>
                  <a:pt x="573" y="617"/>
                  <a:pt x="573" y="617"/>
                  <a:pt x="573" y="617"/>
                </a:cubicBezTo>
                <a:cubicBezTo>
                  <a:pt x="256" y="467"/>
                  <a:pt x="256" y="467"/>
                  <a:pt x="256" y="467"/>
                </a:cubicBezTo>
                <a:cubicBezTo>
                  <a:pt x="256" y="465"/>
                  <a:pt x="257" y="464"/>
                  <a:pt x="257" y="462"/>
                </a:cubicBezTo>
                <a:cubicBezTo>
                  <a:pt x="257" y="461"/>
                  <a:pt x="256" y="460"/>
                  <a:pt x="256" y="459"/>
                </a:cubicBezTo>
                <a:close/>
                <a:moveTo>
                  <a:pt x="595" y="580"/>
                </a:moveTo>
                <a:cubicBezTo>
                  <a:pt x="478" y="501"/>
                  <a:pt x="478" y="501"/>
                  <a:pt x="478" y="501"/>
                </a:cubicBezTo>
                <a:cubicBezTo>
                  <a:pt x="479" y="499"/>
                  <a:pt x="480" y="496"/>
                  <a:pt x="480" y="494"/>
                </a:cubicBezTo>
                <a:cubicBezTo>
                  <a:pt x="480" y="494"/>
                  <a:pt x="480" y="494"/>
                  <a:pt x="480" y="493"/>
                </a:cubicBezTo>
                <a:cubicBezTo>
                  <a:pt x="659" y="472"/>
                  <a:pt x="659" y="472"/>
                  <a:pt x="659" y="472"/>
                </a:cubicBezTo>
                <a:cubicBezTo>
                  <a:pt x="631" y="519"/>
                  <a:pt x="631" y="519"/>
                  <a:pt x="631" y="519"/>
                </a:cubicBezTo>
                <a:lnTo>
                  <a:pt x="595" y="580"/>
                </a:lnTo>
                <a:close/>
                <a:moveTo>
                  <a:pt x="596" y="582"/>
                </a:moveTo>
                <a:cubicBezTo>
                  <a:pt x="633" y="607"/>
                  <a:pt x="633" y="607"/>
                  <a:pt x="633" y="607"/>
                </a:cubicBezTo>
                <a:cubicBezTo>
                  <a:pt x="591" y="625"/>
                  <a:pt x="591" y="625"/>
                  <a:pt x="591" y="625"/>
                </a:cubicBezTo>
                <a:cubicBezTo>
                  <a:pt x="575" y="617"/>
                  <a:pt x="575" y="617"/>
                  <a:pt x="575" y="617"/>
                </a:cubicBezTo>
                <a:lnTo>
                  <a:pt x="596" y="582"/>
                </a:lnTo>
                <a:close/>
                <a:moveTo>
                  <a:pt x="596" y="581"/>
                </a:moveTo>
                <a:cubicBezTo>
                  <a:pt x="634" y="517"/>
                  <a:pt x="634" y="517"/>
                  <a:pt x="634" y="517"/>
                </a:cubicBezTo>
                <a:cubicBezTo>
                  <a:pt x="661" y="471"/>
                  <a:pt x="661" y="471"/>
                  <a:pt x="661" y="471"/>
                </a:cubicBezTo>
                <a:cubicBezTo>
                  <a:pt x="1074" y="422"/>
                  <a:pt x="1074" y="422"/>
                  <a:pt x="1074" y="422"/>
                </a:cubicBezTo>
                <a:cubicBezTo>
                  <a:pt x="1074" y="422"/>
                  <a:pt x="1074" y="423"/>
                  <a:pt x="1075" y="423"/>
                </a:cubicBezTo>
                <a:cubicBezTo>
                  <a:pt x="635" y="607"/>
                  <a:pt x="635" y="607"/>
                  <a:pt x="635" y="607"/>
                </a:cubicBezTo>
                <a:lnTo>
                  <a:pt x="596" y="581"/>
                </a:lnTo>
                <a:close/>
                <a:moveTo>
                  <a:pt x="1076" y="424"/>
                </a:moveTo>
                <a:cubicBezTo>
                  <a:pt x="1076" y="425"/>
                  <a:pt x="1077" y="426"/>
                  <a:pt x="1078" y="427"/>
                </a:cubicBezTo>
                <a:cubicBezTo>
                  <a:pt x="839" y="713"/>
                  <a:pt x="839" y="713"/>
                  <a:pt x="839" y="713"/>
                </a:cubicBezTo>
                <a:cubicBezTo>
                  <a:pt x="830" y="724"/>
                  <a:pt x="830" y="724"/>
                  <a:pt x="830" y="724"/>
                </a:cubicBezTo>
                <a:cubicBezTo>
                  <a:pt x="828" y="722"/>
                  <a:pt x="825" y="720"/>
                  <a:pt x="822" y="720"/>
                </a:cubicBezTo>
                <a:cubicBezTo>
                  <a:pt x="817" y="720"/>
                  <a:pt x="813" y="723"/>
                  <a:pt x="811" y="726"/>
                </a:cubicBezTo>
                <a:cubicBezTo>
                  <a:pt x="636" y="608"/>
                  <a:pt x="636" y="608"/>
                  <a:pt x="636" y="608"/>
                </a:cubicBezTo>
                <a:lnTo>
                  <a:pt x="1076" y="424"/>
                </a:lnTo>
                <a:close/>
                <a:moveTo>
                  <a:pt x="524" y="17"/>
                </a:moveTo>
                <a:cubicBezTo>
                  <a:pt x="525" y="16"/>
                  <a:pt x="525" y="16"/>
                  <a:pt x="525" y="15"/>
                </a:cubicBezTo>
                <a:cubicBezTo>
                  <a:pt x="1073" y="178"/>
                  <a:pt x="1073" y="178"/>
                  <a:pt x="1073" y="178"/>
                </a:cubicBezTo>
                <a:cubicBezTo>
                  <a:pt x="1073" y="179"/>
                  <a:pt x="1072" y="180"/>
                  <a:pt x="1072" y="180"/>
                </a:cubicBezTo>
                <a:cubicBezTo>
                  <a:pt x="1072" y="186"/>
                  <a:pt x="1077" y="191"/>
                  <a:pt x="1082" y="193"/>
                </a:cubicBezTo>
                <a:cubicBezTo>
                  <a:pt x="1084" y="403"/>
                  <a:pt x="1084" y="403"/>
                  <a:pt x="1084" y="403"/>
                </a:cubicBezTo>
                <a:cubicBezTo>
                  <a:pt x="1080" y="403"/>
                  <a:pt x="1076" y="406"/>
                  <a:pt x="1074" y="410"/>
                </a:cubicBezTo>
                <a:lnTo>
                  <a:pt x="524" y="17"/>
                </a:lnTo>
                <a:close/>
                <a:moveTo>
                  <a:pt x="1073" y="414"/>
                </a:moveTo>
                <a:cubicBezTo>
                  <a:pt x="1073" y="415"/>
                  <a:pt x="1072" y="415"/>
                  <a:pt x="1072" y="416"/>
                </a:cubicBezTo>
                <a:cubicBezTo>
                  <a:pt x="1072" y="417"/>
                  <a:pt x="1073" y="419"/>
                  <a:pt x="1073" y="420"/>
                </a:cubicBezTo>
                <a:cubicBezTo>
                  <a:pt x="662" y="470"/>
                  <a:pt x="662" y="470"/>
                  <a:pt x="662" y="470"/>
                </a:cubicBezTo>
                <a:cubicBezTo>
                  <a:pt x="775" y="279"/>
                  <a:pt x="775" y="279"/>
                  <a:pt x="775" y="279"/>
                </a:cubicBezTo>
                <a:cubicBezTo>
                  <a:pt x="777" y="280"/>
                  <a:pt x="779" y="280"/>
                  <a:pt x="781" y="280"/>
                </a:cubicBezTo>
                <a:cubicBezTo>
                  <a:pt x="786" y="280"/>
                  <a:pt x="790" y="278"/>
                  <a:pt x="792" y="274"/>
                </a:cubicBezTo>
                <a:lnTo>
                  <a:pt x="1073" y="414"/>
                </a:lnTo>
                <a:close/>
                <a:moveTo>
                  <a:pt x="533" y="161"/>
                </a:moveTo>
                <a:cubicBezTo>
                  <a:pt x="537" y="161"/>
                  <a:pt x="541" y="158"/>
                  <a:pt x="543" y="155"/>
                </a:cubicBezTo>
                <a:cubicBezTo>
                  <a:pt x="769" y="263"/>
                  <a:pt x="769" y="263"/>
                  <a:pt x="769" y="263"/>
                </a:cubicBezTo>
                <a:cubicBezTo>
                  <a:pt x="768" y="264"/>
                  <a:pt x="768" y="266"/>
                  <a:pt x="768" y="267"/>
                </a:cubicBezTo>
                <a:cubicBezTo>
                  <a:pt x="768" y="269"/>
                  <a:pt x="768" y="270"/>
                  <a:pt x="769" y="271"/>
                </a:cubicBezTo>
                <a:cubicBezTo>
                  <a:pt x="550" y="350"/>
                  <a:pt x="550" y="350"/>
                  <a:pt x="550" y="350"/>
                </a:cubicBezTo>
                <a:cubicBezTo>
                  <a:pt x="255" y="457"/>
                  <a:pt x="255" y="457"/>
                  <a:pt x="255" y="457"/>
                </a:cubicBezTo>
                <a:cubicBezTo>
                  <a:pt x="255" y="456"/>
                  <a:pt x="254" y="454"/>
                  <a:pt x="253" y="453"/>
                </a:cubicBezTo>
                <a:cubicBezTo>
                  <a:pt x="524" y="157"/>
                  <a:pt x="524" y="157"/>
                  <a:pt x="524" y="157"/>
                </a:cubicBezTo>
                <a:cubicBezTo>
                  <a:pt x="526" y="159"/>
                  <a:pt x="529" y="161"/>
                  <a:pt x="533" y="161"/>
                </a:cubicBezTo>
                <a:close/>
                <a:moveTo>
                  <a:pt x="530" y="101"/>
                </a:moveTo>
                <a:cubicBezTo>
                  <a:pt x="530" y="101"/>
                  <a:pt x="531" y="102"/>
                  <a:pt x="531" y="102"/>
                </a:cubicBezTo>
                <a:cubicBezTo>
                  <a:pt x="316" y="185"/>
                  <a:pt x="316" y="185"/>
                  <a:pt x="316" y="185"/>
                </a:cubicBezTo>
                <a:cubicBezTo>
                  <a:pt x="154" y="247"/>
                  <a:pt x="154" y="247"/>
                  <a:pt x="154" y="247"/>
                </a:cubicBezTo>
                <a:cubicBezTo>
                  <a:pt x="230" y="147"/>
                  <a:pt x="230" y="147"/>
                  <a:pt x="230" y="147"/>
                </a:cubicBezTo>
                <a:cubicBezTo>
                  <a:pt x="232" y="148"/>
                  <a:pt x="234" y="149"/>
                  <a:pt x="237" y="149"/>
                </a:cubicBezTo>
                <a:cubicBezTo>
                  <a:pt x="244" y="149"/>
                  <a:pt x="250" y="143"/>
                  <a:pt x="250" y="136"/>
                </a:cubicBezTo>
                <a:cubicBezTo>
                  <a:pt x="250" y="136"/>
                  <a:pt x="250" y="135"/>
                  <a:pt x="250" y="135"/>
                </a:cubicBezTo>
                <a:lnTo>
                  <a:pt x="530" y="101"/>
                </a:lnTo>
                <a:close/>
                <a:moveTo>
                  <a:pt x="227" y="144"/>
                </a:moveTo>
                <a:cubicBezTo>
                  <a:pt x="228" y="145"/>
                  <a:pt x="228" y="145"/>
                  <a:pt x="229" y="146"/>
                </a:cubicBezTo>
                <a:cubicBezTo>
                  <a:pt x="151" y="248"/>
                  <a:pt x="151" y="248"/>
                  <a:pt x="151" y="248"/>
                </a:cubicBezTo>
                <a:cubicBezTo>
                  <a:pt x="11" y="302"/>
                  <a:pt x="11" y="302"/>
                  <a:pt x="11" y="302"/>
                </a:cubicBezTo>
                <a:lnTo>
                  <a:pt x="227" y="144"/>
                </a:lnTo>
                <a:close/>
                <a:moveTo>
                  <a:pt x="7" y="305"/>
                </a:moveTo>
                <a:cubicBezTo>
                  <a:pt x="150" y="250"/>
                  <a:pt x="150" y="250"/>
                  <a:pt x="150" y="250"/>
                </a:cubicBezTo>
                <a:cubicBezTo>
                  <a:pt x="75" y="350"/>
                  <a:pt x="75" y="350"/>
                  <a:pt x="75" y="350"/>
                </a:cubicBezTo>
                <a:lnTo>
                  <a:pt x="7" y="305"/>
                </a:lnTo>
                <a:close/>
                <a:moveTo>
                  <a:pt x="76" y="351"/>
                </a:moveTo>
                <a:cubicBezTo>
                  <a:pt x="152" y="249"/>
                  <a:pt x="152" y="249"/>
                  <a:pt x="152" y="249"/>
                </a:cubicBezTo>
                <a:cubicBezTo>
                  <a:pt x="320" y="185"/>
                  <a:pt x="320" y="185"/>
                  <a:pt x="320" y="185"/>
                </a:cubicBezTo>
                <a:cubicBezTo>
                  <a:pt x="531" y="104"/>
                  <a:pt x="531" y="104"/>
                  <a:pt x="531" y="104"/>
                </a:cubicBezTo>
                <a:cubicBezTo>
                  <a:pt x="532" y="105"/>
                  <a:pt x="533" y="106"/>
                  <a:pt x="534" y="107"/>
                </a:cubicBezTo>
                <a:cubicBezTo>
                  <a:pt x="251" y="452"/>
                  <a:pt x="251" y="452"/>
                  <a:pt x="251" y="452"/>
                </a:cubicBezTo>
                <a:cubicBezTo>
                  <a:pt x="249" y="450"/>
                  <a:pt x="247" y="449"/>
                  <a:pt x="244" y="449"/>
                </a:cubicBezTo>
                <a:cubicBezTo>
                  <a:pt x="240" y="449"/>
                  <a:pt x="236" y="451"/>
                  <a:pt x="234" y="454"/>
                </a:cubicBezTo>
                <a:lnTo>
                  <a:pt x="76" y="351"/>
                </a:lnTo>
                <a:close/>
                <a:moveTo>
                  <a:pt x="472" y="806"/>
                </a:moveTo>
                <a:cubicBezTo>
                  <a:pt x="471" y="806"/>
                  <a:pt x="469" y="805"/>
                  <a:pt x="467" y="805"/>
                </a:cubicBezTo>
                <a:cubicBezTo>
                  <a:pt x="465" y="805"/>
                  <a:pt x="463" y="806"/>
                  <a:pt x="461" y="807"/>
                </a:cubicBezTo>
                <a:cubicBezTo>
                  <a:pt x="251" y="472"/>
                  <a:pt x="251" y="472"/>
                  <a:pt x="251" y="472"/>
                </a:cubicBezTo>
                <a:cubicBezTo>
                  <a:pt x="253" y="471"/>
                  <a:pt x="254" y="470"/>
                  <a:pt x="255" y="468"/>
                </a:cubicBezTo>
                <a:cubicBezTo>
                  <a:pt x="573" y="618"/>
                  <a:pt x="573" y="618"/>
                  <a:pt x="573" y="618"/>
                </a:cubicBezTo>
                <a:cubicBezTo>
                  <a:pt x="567" y="627"/>
                  <a:pt x="567" y="627"/>
                  <a:pt x="567" y="627"/>
                </a:cubicBezTo>
                <a:cubicBezTo>
                  <a:pt x="566" y="626"/>
                  <a:pt x="564" y="625"/>
                  <a:pt x="562" y="625"/>
                </a:cubicBezTo>
                <a:cubicBezTo>
                  <a:pt x="555" y="625"/>
                  <a:pt x="549" y="631"/>
                  <a:pt x="549" y="638"/>
                </a:cubicBezTo>
                <a:cubicBezTo>
                  <a:pt x="549" y="643"/>
                  <a:pt x="551" y="647"/>
                  <a:pt x="555" y="649"/>
                </a:cubicBezTo>
                <a:lnTo>
                  <a:pt x="472" y="806"/>
                </a:lnTo>
                <a:close/>
                <a:moveTo>
                  <a:pt x="573" y="632"/>
                </a:moveTo>
                <a:cubicBezTo>
                  <a:pt x="572" y="630"/>
                  <a:pt x="571" y="629"/>
                  <a:pt x="569" y="627"/>
                </a:cubicBezTo>
                <a:cubicBezTo>
                  <a:pt x="574" y="619"/>
                  <a:pt x="574" y="619"/>
                  <a:pt x="574" y="619"/>
                </a:cubicBezTo>
                <a:cubicBezTo>
                  <a:pt x="589" y="626"/>
                  <a:pt x="589" y="626"/>
                  <a:pt x="589" y="626"/>
                </a:cubicBezTo>
                <a:lnTo>
                  <a:pt x="573" y="632"/>
                </a:lnTo>
                <a:close/>
                <a:moveTo>
                  <a:pt x="593" y="626"/>
                </a:moveTo>
                <a:cubicBezTo>
                  <a:pt x="634" y="608"/>
                  <a:pt x="634" y="608"/>
                  <a:pt x="634" y="608"/>
                </a:cubicBezTo>
                <a:cubicBezTo>
                  <a:pt x="810" y="728"/>
                  <a:pt x="810" y="728"/>
                  <a:pt x="810" y="728"/>
                </a:cubicBezTo>
                <a:cubicBezTo>
                  <a:pt x="810" y="728"/>
                  <a:pt x="810" y="728"/>
                  <a:pt x="810" y="728"/>
                </a:cubicBezTo>
                <a:lnTo>
                  <a:pt x="593" y="626"/>
                </a:lnTo>
                <a:close/>
                <a:moveTo>
                  <a:pt x="664" y="935"/>
                </a:moveTo>
                <a:cubicBezTo>
                  <a:pt x="815" y="744"/>
                  <a:pt x="815" y="744"/>
                  <a:pt x="815" y="744"/>
                </a:cubicBezTo>
                <a:cubicBezTo>
                  <a:pt x="817" y="745"/>
                  <a:pt x="819" y="746"/>
                  <a:pt x="822" y="746"/>
                </a:cubicBezTo>
                <a:cubicBezTo>
                  <a:pt x="827" y="746"/>
                  <a:pt x="831" y="744"/>
                  <a:pt x="833" y="740"/>
                </a:cubicBezTo>
                <a:cubicBezTo>
                  <a:pt x="1315" y="935"/>
                  <a:pt x="1315" y="935"/>
                  <a:pt x="1315" y="935"/>
                </a:cubicBezTo>
                <a:lnTo>
                  <a:pt x="664" y="935"/>
                </a:lnTo>
                <a:close/>
                <a:moveTo>
                  <a:pt x="833" y="739"/>
                </a:moveTo>
                <a:cubicBezTo>
                  <a:pt x="834" y="738"/>
                  <a:pt x="834" y="738"/>
                  <a:pt x="834" y="738"/>
                </a:cubicBezTo>
                <a:cubicBezTo>
                  <a:pt x="1175" y="798"/>
                  <a:pt x="1175" y="798"/>
                  <a:pt x="1175" y="798"/>
                </a:cubicBezTo>
                <a:cubicBezTo>
                  <a:pt x="1175" y="799"/>
                  <a:pt x="1174" y="799"/>
                  <a:pt x="1174" y="800"/>
                </a:cubicBezTo>
                <a:cubicBezTo>
                  <a:pt x="1174" y="807"/>
                  <a:pt x="1180" y="813"/>
                  <a:pt x="1187" y="813"/>
                </a:cubicBezTo>
                <a:cubicBezTo>
                  <a:pt x="1191" y="813"/>
                  <a:pt x="1193" y="812"/>
                  <a:pt x="1196" y="809"/>
                </a:cubicBezTo>
                <a:cubicBezTo>
                  <a:pt x="1316" y="934"/>
                  <a:pt x="1316" y="934"/>
                  <a:pt x="1316" y="934"/>
                </a:cubicBezTo>
                <a:lnTo>
                  <a:pt x="833" y="739"/>
                </a:lnTo>
                <a:close/>
              </a:path>
            </a:pathLst>
          </a:custGeom>
          <a:solidFill>
            <a:srgbClr val="878787">
              <a:alpha val="45000"/>
            </a:srgbClr>
          </a:solidFill>
          <a:ln>
            <a:noFill/>
          </a:ln>
        </p:spPr>
        <p:txBody>
          <a:bodyPr vert="horz" wrap="square" lIns="72307" tIns="36154" rIns="72307" bIns="36154" numCol="1" anchor="t" anchorCtr="0" compatLnSpc="1">
            <a:prstTxWarp prst="textNoShape">
              <a:avLst/>
            </a:prstTxWarp>
          </a:bodyPr>
          <a:lstStyle/>
          <a:p>
            <a:pPr defTabSz="964093">
              <a:defRPr/>
            </a:pPr>
            <a:endParaRPr lang="id-ID" kern="0">
              <a:solidFill>
                <a:sysClr val="windowText" lastClr="000000"/>
              </a:solidFill>
              <a:latin typeface="微软雅黑"/>
              <a:ea typeface="微软雅黑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3901F45-85A1-964D-A929-5CFAA1EEF0B0}"/>
              </a:ext>
            </a:extLst>
          </p:cNvPr>
          <p:cNvSpPr/>
          <p:nvPr/>
        </p:nvSpPr>
        <p:spPr>
          <a:xfrm>
            <a:off x="6384826" y="375047"/>
            <a:ext cx="5463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solidFill>
                  <a:srgbClr val="B6B6B6"/>
                </a:solidFill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ЗНАКОМСТВО С МДПС</a:t>
            </a:r>
            <a:endParaRPr lang="ru-RU" sz="2400" dirty="0">
              <a:solidFill>
                <a:srgbClr val="B6B6B6"/>
              </a:solidFill>
              <a:latin typeface="Bahnschrift Condensed" panose="020B0502040204020203" pitchFamily="34" charset="0"/>
              <a:ea typeface="Calibri" panose="020F0502020204030204" pitchFamily="34" charset="0"/>
              <a:cs typeface="Gotham Pro Light" panose="02000503030000020004" pitchFamily="2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F98839E-B180-254B-9B12-7D5C91C33020}"/>
              </a:ext>
            </a:extLst>
          </p:cNvPr>
          <p:cNvSpPr/>
          <p:nvPr/>
        </p:nvSpPr>
        <p:spPr>
          <a:xfrm>
            <a:off x="1272258" y="2924944"/>
            <a:ext cx="97994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МДПС</a:t>
            </a:r>
            <a:r>
              <a:rPr lang="ru-RU" sz="20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 – интерактивный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Цифровой двойник</a:t>
            </a:r>
            <a:r>
              <a:rPr lang="ru-RU" sz="20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 (</a:t>
            </a:r>
            <a:r>
              <a:rPr lang="en-US" sz="20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Digital twin</a:t>
            </a:r>
            <a:r>
              <a:rPr lang="ru-RU" sz="20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) ж</a:t>
            </a:r>
            <a:r>
              <a:rPr lang="en-US" sz="20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/</a:t>
            </a:r>
            <a:r>
              <a:rPr lang="ru-RU" sz="20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д станции Предприятия. Представляет из себя в</a:t>
            </a:r>
            <a:r>
              <a:rPr lang="ru-RU" sz="2000" dirty="0">
                <a:solidFill>
                  <a:srgbClr val="243844"/>
                </a:solidFill>
                <a:latin typeface="Gotham Pro Medium"/>
                <a:ea typeface="Arial Unicode MS" panose="020B0604020202020204" pitchFamily="34" charset="-128"/>
              </a:rPr>
              <a:t>иртуальный адаптированный аналог физической станции.</a:t>
            </a:r>
          </a:p>
          <a:p>
            <a:pPr algn="ctr"/>
            <a:endParaRPr lang="ru-RU" sz="2000" dirty="0">
              <a:solidFill>
                <a:srgbClr val="243844"/>
              </a:solidFill>
              <a:latin typeface="Gotham Pro" panose="02000503040000020004" pitchFamily="2" charset="0"/>
              <a:ea typeface="Arial Unicode MS" panose="020B0604020202020204" pitchFamily="34" charset="-128"/>
              <a:cs typeface="Gotham Pro" panose="02000503040000020004" pitchFamily="2" charset="0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5030D18F-5125-B540-8988-05389F403601}"/>
              </a:ext>
            </a:extLst>
          </p:cNvPr>
          <p:cNvSpPr/>
          <p:nvPr/>
        </p:nvSpPr>
        <p:spPr>
          <a:xfrm>
            <a:off x="539418" y="931441"/>
            <a:ext cx="11304588" cy="4995118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DF584971-D393-CC46-956A-95DE905CE511}"/>
              </a:ext>
            </a:extLst>
          </p:cNvPr>
          <p:cNvCxnSpPr/>
          <p:nvPr/>
        </p:nvCxnSpPr>
        <p:spPr>
          <a:xfrm flipV="1">
            <a:off x="5662484" y="287938"/>
            <a:ext cx="0" cy="64570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DC6A389F-812C-9144-A7B6-F11822F27260}"/>
              </a:ext>
            </a:extLst>
          </p:cNvPr>
          <p:cNvCxnSpPr>
            <a:cxnSpLocks/>
          </p:cNvCxnSpPr>
          <p:nvPr/>
        </p:nvCxnSpPr>
        <p:spPr>
          <a:xfrm>
            <a:off x="5664746" y="287938"/>
            <a:ext cx="617926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9F075D2F-4974-7A45-8511-1F74A7645405}"/>
              </a:ext>
            </a:extLst>
          </p:cNvPr>
          <p:cNvCxnSpPr/>
          <p:nvPr/>
        </p:nvCxnSpPr>
        <p:spPr>
          <a:xfrm flipV="1">
            <a:off x="11844035" y="287938"/>
            <a:ext cx="0" cy="64570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 descr="Изображение выглядит как объект, часы, зна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51DB9FC2-399A-154D-8E78-D920982592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3298" y="6181542"/>
            <a:ext cx="1210737" cy="3885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9DC47D-A862-483B-80B7-ED20F8390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5226" y="4072335"/>
            <a:ext cx="1668944" cy="166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5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F47E6DE6-E392-CD43-82CD-95920D05E1C4}"/>
              </a:ext>
            </a:extLst>
          </p:cNvPr>
          <p:cNvSpPr txBox="1"/>
          <p:nvPr/>
        </p:nvSpPr>
        <p:spPr>
          <a:xfrm>
            <a:off x="1416274" y="1023201"/>
            <a:ext cx="66075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>
                <a:solidFill>
                  <a:srgbClr val="EAE9EB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7393BF0-4070-4845-9A29-5E3338A699F1}"/>
              </a:ext>
            </a:extLst>
          </p:cNvPr>
          <p:cNvSpPr txBox="1"/>
          <p:nvPr/>
        </p:nvSpPr>
        <p:spPr>
          <a:xfrm>
            <a:off x="1307523" y="2558514"/>
            <a:ext cx="8883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>
                <a:solidFill>
                  <a:srgbClr val="EAE9EB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F6A8C2-122C-6F46-B62A-1BEDFFE0C4A8}"/>
              </a:ext>
            </a:extLst>
          </p:cNvPr>
          <p:cNvSpPr txBox="1"/>
          <p:nvPr/>
        </p:nvSpPr>
        <p:spPr>
          <a:xfrm>
            <a:off x="1310729" y="4070682"/>
            <a:ext cx="88517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>
                <a:solidFill>
                  <a:srgbClr val="EAE9EB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3</a:t>
            </a:r>
          </a:p>
        </p:txBody>
      </p:sp>
      <p:pic>
        <p:nvPicPr>
          <p:cNvPr id="9" name="Рисунок 8" descr="Изображение выглядит как объект, часы, зна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51DB9FC2-399A-154D-8E78-D920982592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3298" y="6181542"/>
            <a:ext cx="1210737" cy="38852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3901F45-85A1-964D-A929-5CFAA1EEF0B0}"/>
              </a:ext>
            </a:extLst>
          </p:cNvPr>
          <p:cNvSpPr/>
          <p:nvPr/>
        </p:nvSpPr>
        <p:spPr>
          <a:xfrm>
            <a:off x="6384826" y="375047"/>
            <a:ext cx="5463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solidFill>
                  <a:srgbClr val="B6B6B6"/>
                </a:solidFill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КОРОТКО О СИСТЕМЕ</a:t>
            </a:r>
            <a:endParaRPr lang="ru-RU" sz="2400" dirty="0">
              <a:solidFill>
                <a:srgbClr val="B6B6B6"/>
              </a:solidFill>
              <a:latin typeface="Bahnschrift Condensed" panose="020B0502040204020203" pitchFamily="34" charset="0"/>
              <a:ea typeface="Calibri" panose="020F0502020204030204" pitchFamily="34" charset="0"/>
              <a:cs typeface="Gotham Pro Light" panose="02000503030000020004" pitchFamily="2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F98839E-B180-254B-9B12-7D5C91C33020}"/>
              </a:ext>
            </a:extLst>
          </p:cNvPr>
          <p:cNvSpPr/>
          <p:nvPr/>
        </p:nvSpPr>
        <p:spPr>
          <a:xfrm>
            <a:off x="2076760" y="1484784"/>
            <a:ext cx="94206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МДПС - автоматизированная система </a:t>
            </a:r>
            <a:r>
              <a:rPr lang="ru-RU" sz="1600" dirty="0" err="1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повагонного</a:t>
            </a:r>
            <a:r>
              <a:rPr 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 контроля маневровой работы </a:t>
            </a:r>
            <a:br>
              <a:rPr 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</a:br>
            <a:r>
              <a:rPr 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на путях Предприятия в режиме реального времени.</a:t>
            </a:r>
            <a:endParaRPr lang="ru-RU" altLang="ru-RU" sz="1600" dirty="0">
              <a:solidFill>
                <a:srgbClr val="243844"/>
              </a:solidFill>
              <a:latin typeface="Gotham Pro" panose="02000503040000020004" pitchFamily="2" charset="0"/>
              <a:ea typeface="Arial Unicode MS" panose="020B0604020202020204" pitchFamily="34" charset="-128"/>
              <a:cs typeface="Gotham Pro" panose="02000503040000020004" pitchFamily="2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1C34CDC-57DB-C845-B051-3C2EB3078EF4}"/>
              </a:ext>
            </a:extLst>
          </p:cNvPr>
          <p:cNvSpPr/>
          <p:nvPr/>
        </p:nvSpPr>
        <p:spPr>
          <a:xfrm>
            <a:off x="2069224" y="2886035"/>
            <a:ext cx="95721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МДПС использует данные систем счета осей ЭССО</a:t>
            </a:r>
            <a:r>
              <a:rPr lang="en-US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/</a:t>
            </a:r>
            <a:r>
              <a:rPr 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МПЦ Предприятия и фиксирует передвижение осей по железнодорожным путям. Алгоритм системы присваивает группе осей соответствующие номера вагонов и локомотивов на основании натурных листов, накладных и (или) других документов.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A4FF9C6-D26E-CB4A-B0E7-7FC697A4A549}"/>
              </a:ext>
            </a:extLst>
          </p:cNvPr>
          <p:cNvSpPr/>
          <p:nvPr/>
        </p:nvSpPr>
        <p:spPr>
          <a:xfrm>
            <a:off x="2055257" y="4500409"/>
            <a:ext cx="94421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Работа в МДПС выполняется в режиме реального времени на электронной схеме железнодорожной станции Предприятия, открытой в </a:t>
            </a:r>
            <a:r>
              <a:rPr lang="ru-RU" sz="1600" dirty="0" err="1">
                <a:solidFill>
                  <a:srgbClr val="243844"/>
                </a:solidFill>
                <a:latin typeface="+mn-lt"/>
                <a:ea typeface="Arial Unicode MS" panose="020B0604020202020204" pitchFamily="34" charset="-128"/>
                <a:cs typeface="Gotham Pro" panose="02000503040000020004" pitchFamily="2" charset="0"/>
              </a:rPr>
              <a:t>web</a:t>
            </a:r>
            <a:r>
              <a:rPr 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-браузере на любом компьютере пользователя</a:t>
            </a:r>
            <a:endParaRPr lang="ru-RU" altLang="ru-RU" sz="1600" dirty="0">
              <a:solidFill>
                <a:srgbClr val="243844"/>
              </a:solidFill>
              <a:latin typeface="Gotham Pro" panose="02000503040000020004" pitchFamily="2" charset="0"/>
              <a:ea typeface="Arial Unicode MS" panose="020B0604020202020204" pitchFamily="34" charset="-128"/>
              <a:cs typeface="Gotham Pro" panose="02000503040000020004" pitchFamily="2" charset="0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5030D18F-5125-B540-8988-05389F403601}"/>
              </a:ext>
            </a:extLst>
          </p:cNvPr>
          <p:cNvSpPr/>
          <p:nvPr/>
        </p:nvSpPr>
        <p:spPr>
          <a:xfrm>
            <a:off x="539418" y="931441"/>
            <a:ext cx="11304588" cy="4995118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DF584971-D393-CC46-956A-95DE905CE511}"/>
              </a:ext>
            </a:extLst>
          </p:cNvPr>
          <p:cNvCxnSpPr/>
          <p:nvPr/>
        </p:nvCxnSpPr>
        <p:spPr>
          <a:xfrm flipV="1">
            <a:off x="5662484" y="287938"/>
            <a:ext cx="0" cy="64570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DC6A389F-812C-9144-A7B6-F11822F27260}"/>
              </a:ext>
            </a:extLst>
          </p:cNvPr>
          <p:cNvCxnSpPr>
            <a:cxnSpLocks/>
          </p:cNvCxnSpPr>
          <p:nvPr/>
        </p:nvCxnSpPr>
        <p:spPr>
          <a:xfrm>
            <a:off x="5664746" y="287938"/>
            <a:ext cx="617926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9F075D2F-4974-7A45-8511-1F74A7645405}"/>
              </a:ext>
            </a:extLst>
          </p:cNvPr>
          <p:cNvCxnSpPr/>
          <p:nvPr/>
        </p:nvCxnSpPr>
        <p:spPr>
          <a:xfrm flipV="1">
            <a:off x="11844035" y="287938"/>
            <a:ext cx="0" cy="64570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201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9C62536-3CDF-7A49-8500-DF84B28E43A0}"/>
              </a:ext>
            </a:extLst>
          </p:cNvPr>
          <p:cNvSpPr/>
          <p:nvPr/>
        </p:nvSpPr>
        <p:spPr>
          <a:xfrm>
            <a:off x="9373164" y="375047"/>
            <a:ext cx="24842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dirty="0">
                <a:solidFill>
                  <a:srgbClr val="B6B6B6"/>
                </a:solidFill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ЭФФЕКТИВНОСТЬ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FAE0430-FE87-6B43-9FB9-A6191C2E86D3}"/>
              </a:ext>
            </a:extLst>
          </p:cNvPr>
          <p:cNvSpPr/>
          <p:nvPr/>
        </p:nvSpPr>
        <p:spPr>
          <a:xfrm>
            <a:off x="1056234" y="1696452"/>
            <a:ext cx="17281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B6B6B6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Экономические </a:t>
            </a:r>
            <a:br>
              <a:rPr lang="ru-RU" sz="1600" dirty="0">
                <a:solidFill>
                  <a:srgbClr val="B6B6B6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</a:br>
            <a:r>
              <a:rPr lang="ru-RU" sz="1600" dirty="0">
                <a:solidFill>
                  <a:srgbClr val="B6B6B6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эффекты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8EC00E-B1D2-A94A-B612-FF1145C5BB62}"/>
              </a:ext>
            </a:extLst>
          </p:cNvPr>
          <p:cNvSpPr txBox="1"/>
          <p:nvPr/>
        </p:nvSpPr>
        <p:spPr>
          <a:xfrm>
            <a:off x="3415734" y="2364985"/>
            <a:ext cx="19976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dirty="0">
                <a:solidFill>
                  <a:srgbClr val="243844"/>
                </a:solidFill>
                <a:latin typeface="Gotham Pro Medium" panose="02000503040000020004" pitchFamily="2" charset="0"/>
                <a:cs typeface="Gotham Pro Medium" panose="02000503040000020004" pitchFamily="2" charset="0"/>
              </a:rPr>
              <a:t>2-3 раза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AA7D0F8-41A7-D240-93DF-61C12AD8ED64}"/>
              </a:ext>
            </a:extLst>
          </p:cNvPr>
          <p:cNvSpPr txBox="1"/>
          <p:nvPr/>
        </p:nvSpPr>
        <p:spPr>
          <a:xfrm>
            <a:off x="6310496" y="2364985"/>
            <a:ext cx="5536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243844"/>
                </a:solidFill>
                <a:latin typeface="Gotham Pro Medium" panose="02000503040000020004" pitchFamily="2" charset="0"/>
                <a:cs typeface="Gotham Pro Medium" panose="02000503040000020004" pitchFamily="2" charset="0"/>
              </a:rPr>
              <a:t> © </a:t>
            </a:r>
            <a:r>
              <a:rPr lang="ru-RU" sz="4400" dirty="0">
                <a:solidFill>
                  <a:srgbClr val="243844"/>
                </a:solidFill>
                <a:latin typeface="Gotham Pro Medium" panose="02000503040000020004" pitchFamily="2" charset="0"/>
                <a:cs typeface="Gotham Pro Medium" panose="02000503040000020004" pitchFamily="2" charset="0"/>
              </a:rPr>
              <a:t>Сергей Лихарев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B0A1D0F-3109-9A41-BBA7-7053E7FBAD84}"/>
              </a:ext>
            </a:extLst>
          </p:cNvPr>
          <p:cNvSpPr/>
          <p:nvPr/>
        </p:nvSpPr>
        <p:spPr>
          <a:xfrm>
            <a:off x="1056234" y="3356992"/>
            <a:ext cx="18840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повышение оборачиваемости вагонов в </a:t>
            </a:r>
            <a:r>
              <a:rPr lang="ru-RU" sz="1600" u="sng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базовом варианте.</a:t>
            </a:r>
            <a:endParaRPr lang="ru-RU" sz="1600" u="sng" dirty="0">
              <a:solidFill>
                <a:srgbClr val="243844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A51BF92-F655-2040-8A67-177EC7194F99}"/>
              </a:ext>
            </a:extLst>
          </p:cNvPr>
          <p:cNvSpPr/>
          <p:nvPr/>
        </p:nvSpPr>
        <p:spPr>
          <a:xfrm>
            <a:off x="3435702" y="3356992"/>
            <a:ext cx="20850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повышение оборачиваемости с учетом расширения функциональности.</a:t>
            </a:r>
            <a:endParaRPr lang="ru-RU" sz="1600" dirty="0">
              <a:solidFill>
                <a:srgbClr val="243844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33358FA-1723-034F-A8A3-82F1715627D5}"/>
              </a:ext>
            </a:extLst>
          </p:cNvPr>
          <p:cNvSpPr/>
          <p:nvPr/>
        </p:nvSpPr>
        <p:spPr>
          <a:xfrm>
            <a:off x="6953086" y="3356992"/>
            <a:ext cx="2824160" cy="553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</a:rPr>
              <a:t>Вице-президент по Логистике НЛМК.</a:t>
            </a:r>
            <a:endParaRPr lang="ru-RU" sz="1600" dirty="0">
              <a:solidFill>
                <a:srgbClr val="243844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280C5B-B274-A34E-8F95-B533576CFEB0}"/>
              </a:ext>
            </a:extLst>
          </p:cNvPr>
          <p:cNvSpPr txBox="1"/>
          <p:nvPr/>
        </p:nvSpPr>
        <p:spPr>
          <a:xfrm>
            <a:off x="3416479" y="1844824"/>
            <a:ext cx="73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B6B6B6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более</a:t>
            </a:r>
            <a:endParaRPr lang="ru-RU" sz="1600" dirty="0">
              <a:solidFill>
                <a:srgbClr val="B6B6B6"/>
              </a:solidFill>
              <a:latin typeface="Gotham Pro" panose="02000503040000020004" pitchFamily="2" charset="0"/>
              <a:ea typeface="Arial Unicode MS" panose="020B0604020202020204" pitchFamily="34" charset="-128"/>
              <a:cs typeface="Gotham Pro" panose="02000503040000020004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1FD6E29-4C59-A14D-82EC-797ADB9C6E54}"/>
              </a:ext>
            </a:extLst>
          </p:cNvPr>
          <p:cNvSpPr txBox="1"/>
          <p:nvPr/>
        </p:nvSpPr>
        <p:spPr>
          <a:xfrm>
            <a:off x="1200250" y="2364985"/>
            <a:ext cx="7938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dirty="0">
                <a:solidFill>
                  <a:srgbClr val="243844"/>
                </a:solidFill>
                <a:latin typeface="Gotham Pro Medium" panose="02000503040000020004" pitchFamily="2" charset="0"/>
                <a:cs typeface="Gotham Pro Medium" panose="02000503040000020004" pitchFamily="2" charset="0"/>
              </a:rPr>
              <a:t>11%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5259B5B2-CF1B-6B4F-9FD0-7B7A14ABC45D}"/>
              </a:ext>
            </a:extLst>
          </p:cNvPr>
          <p:cNvSpPr/>
          <p:nvPr/>
        </p:nvSpPr>
        <p:spPr>
          <a:xfrm>
            <a:off x="539418" y="931441"/>
            <a:ext cx="11304588" cy="4995118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9" name="Рисунок 48" descr="Изображение выглядит как объект, часы, зна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28F7C451-2243-0E4D-8D53-7F9E6820E3C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3298" y="6181542"/>
            <a:ext cx="1210737" cy="388520"/>
          </a:xfrm>
          <a:prstGeom prst="rect">
            <a:avLst/>
          </a:prstGeom>
        </p:spPr>
      </p:pic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11ACB012-F327-2E4C-828C-53E84D3B71EA}"/>
              </a:ext>
            </a:extLst>
          </p:cNvPr>
          <p:cNvCxnSpPr/>
          <p:nvPr/>
        </p:nvCxnSpPr>
        <p:spPr>
          <a:xfrm flipV="1">
            <a:off x="11844035" y="287938"/>
            <a:ext cx="0" cy="64570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68F6037D-8735-4142-AC16-DCA60B50B59F}"/>
              </a:ext>
            </a:extLst>
          </p:cNvPr>
          <p:cNvCxnSpPr/>
          <p:nvPr/>
        </p:nvCxnSpPr>
        <p:spPr>
          <a:xfrm flipV="1">
            <a:off x="5662484" y="287938"/>
            <a:ext cx="0" cy="64570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52EABADE-9950-554B-93C0-C2CC1CB931C8}"/>
              </a:ext>
            </a:extLst>
          </p:cNvPr>
          <p:cNvCxnSpPr>
            <a:cxnSpLocks/>
          </p:cNvCxnSpPr>
          <p:nvPr/>
        </p:nvCxnSpPr>
        <p:spPr>
          <a:xfrm>
            <a:off x="5664746" y="287938"/>
            <a:ext cx="617926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F987557E-501F-1D43-8EFA-629BDE6EC269}"/>
              </a:ext>
            </a:extLst>
          </p:cNvPr>
          <p:cNvCxnSpPr>
            <a:cxnSpLocks/>
          </p:cNvCxnSpPr>
          <p:nvPr/>
        </p:nvCxnSpPr>
        <p:spPr>
          <a:xfrm>
            <a:off x="5672790" y="2747390"/>
            <a:ext cx="1008112" cy="0"/>
          </a:xfrm>
          <a:prstGeom prst="line">
            <a:avLst/>
          </a:prstGeom>
          <a:ln w="19050">
            <a:solidFill>
              <a:srgbClr val="B6B6B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FAE0430-FE87-6B43-9FB9-A6191C2E86D3}"/>
              </a:ext>
            </a:extLst>
          </p:cNvPr>
          <p:cNvSpPr/>
          <p:nvPr/>
        </p:nvSpPr>
        <p:spPr>
          <a:xfrm>
            <a:off x="1056234" y="5045521"/>
            <a:ext cx="96294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B6B6B6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Источник: </a:t>
            </a:r>
            <a:r>
              <a:rPr lang="en-US" sz="1600" dirty="0">
                <a:solidFill>
                  <a:srgbClr val="B6B6B6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https://kaluga.nlmk.com/ru/media-center/press-releases/nlmk-kaluga-avtomatiziroval-zavodskuyu-sistemu-upravleniya-zheleznodorozhnymi-perevozkami</a:t>
            </a:r>
            <a:endParaRPr lang="ru-RU" sz="1600" dirty="0">
              <a:solidFill>
                <a:srgbClr val="B6B6B6"/>
              </a:solidFill>
              <a:latin typeface="Gotham Pro" panose="02000503040000020004" pitchFamily="2" charset="0"/>
              <a:ea typeface="Arial Unicode MS" panose="020B0604020202020204" pitchFamily="34" charset="-128"/>
              <a:cs typeface="Gotham Pro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507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F47E6DE6-E392-CD43-82CD-95920D05E1C4}"/>
              </a:ext>
            </a:extLst>
          </p:cNvPr>
          <p:cNvSpPr txBox="1"/>
          <p:nvPr/>
        </p:nvSpPr>
        <p:spPr>
          <a:xfrm>
            <a:off x="1416274" y="1023201"/>
            <a:ext cx="66075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>
                <a:solidFill>
                  <a:srgbClr val="EAE9EB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7393BF0-4070-4845-9A29-5E3338A699F1}"/>
              </a:ext>
            </a:extLst>
          </p:cNvPr>
          <p:cNvSpPr txBox="1"/>
          <p:nvPr/>
        </p:nvSpPr>
        <p:spPr>
          <a:xfrm>
            <a:off x="1307523" y="2091588"/>
            <a:ext cx="8883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>
                <a:solidFill>
                  <a:srgbClr val="EAE9EB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F6A8C2-122C-6F46-B62A-1BEDFFE0C4A8}"/>
              </a:ext>
            </a:extLst>
          </p:cNvPr>
          <p:cNvSpPr txBox="1"/>
          <p:nvPr/>
        </p:nvSpPr>
        <p:spPr>
          <a:xfrm>
            <a:off x="1310729" y="3219847"/>
            <a:ext cx="88517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>
                <a:solidFill>
                  <a:srgbClr val="EAE9EB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6EB8CA5-7A64-2A43-9D36-C30EFBB55518}"/>
              </a:ext>
            </a:extLst>
          </p:cNvPr>
          <p:cNvSpPr txBox="1"/>
          <p:nvPr/>
        </p:nvSpPr>
        <p:spPr>
          <a:xfrm>
            <a:off x="1272258" y="4286706"/>
            <a:ext cx="9621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>
                <a:solidFill>
                  <a:srgbClr val="EAE9EB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4</a:t>
            </a:r>
          </a:p>
        </p:txBody>
      </p:sp>
      <p:pic>
        <p:nvPicPr>
          <p:cNvPr id="9" name="Рисунок 8" descr="Изображение выглядит как объект, часы, зна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51DB9FC2-399A-154D-8E78-D920982592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3298" y="6181542"/>
            <a:ext cx="1210737" cy="38852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3901F45-85A1-964D-A929-5CFAA1EEF0B0}"/>
              </a:ext>
            </a:extLst>
          </p:cNvPr>
          <p:cNvSpPr/>
          <p:nvPr/>
        </p:nvSpPr>
        <p:spPr>
          <a:xfrm>
            <a:off x="5952778" y="375047"/>
            <a:ext cx="5895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solidFill>
                  <a:srgbClr val="B6B6B6"/>
                </a:solidFill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ОСНОВНЫЕ ЭФФЕКТЫ ВНЕДРЕНИЯ МДПС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71A5B40-1116-7041-A45E-C21205608CB1}"/>
              </a:ext>
            </a:extLst>
          </p:cNvPr>
          <p:cNvSpPr/>
          <p:nvPr/>
        </p:nvSpPr>
        <p:spPr>
          <a:xfrm>
            <a:off x="2076760" y="3654833"/>
            <a:ext cx="39604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Повышение эффективности работы локомотивного парка (от 7 до 15%)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F98839E-B180-254B-9B12-7D5C91C33020}"/>
              </a:ext>
            </a:extLst>
          </p:cNvPr>
          <p:cNvSpPr/>
          <p:nvPr/>
        </p:nvSpPr>
        <p:spPr>
          <a:xfrm>
            <a:off x="2076760" y="1484784"/>
            <a:ext cx="44277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Повышение оборачиваемости вагонов </a:t>
            </a:r>
            <a:br>
              <a:rPr lang="ru-RU" alt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</a:br>
            <a:r>
              <a:rPr lang="ru-RU" alt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(от 10 до 40%)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1C34CDC-57DB-C845-B051-3C2EB3078EF4}"/>
              </a:ext>
            </a:extLst>
          </p:cNvPr>
          <p:cNvSpPr/>
          <p:nvPr/>
        </p:nvSpPr>
        <p:spPr>
          <a:xfrm>
            <a:off x="6875542" y="4611949"/>
            <a:ext cx="39312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Снижение влияния человеческого фактора.</a:t>
            </a:r>
          </a:p>
          <a:p>
            <a:r>
              <a:rPr lang="ru-RU" alt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Уменьшение объема ручной работы</a:t>
            </a:r>
            <a:r>
              <a:rPr lang="ru-RU" altLang="ru-RU" sz="1600" dirty="0">
                <a:solidFill>
                  <a:srgbClr val="243844"/>
                </a:solidFill>
                <a:latin typeface="Gotham Pro Medium" panose="02000503040000020004" pitchFamily="2" charset="0"/>
                <a:ea typeface="Arial Unicode MS" pitchFamily="34" charset="-128"/>
                <a:cs typeface="Gotham Pro Medium" panose="02000503040000020004" pitchFamily="2" charset="0"/>
              </a:rPr>
              <a:t>.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A4FF9C6-D26E-CB4A-B0E7-7FC697A4A549}"/>
              </a:ext>
            </a:extLst>
          </p:cNvPr>
          <p:cNvSpPr/>
          <p:nvPr/>
        </p:nvSpPr>
        <p:spPr>
          <a:xfrm>
            <a:off x="2076761" y="2420888"/>
            <a:ext cx="36599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Снижение расходов по ненормативному простою </a:t>
            </a:r>
            <a:br>
              <a:rPr lang="ru-RU" alt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</a:br>
            <a:r>
              <a:rPr lang="ru-RU" alt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(снижение штрафов от 10 до 15%)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6CDAF4-BA01-7042-AAC5-25A0E4753936}"/>
              </a:ext>
            </a:extLst>
          </p:cNvPr>
          <p:cNvSpPr txBox="1"/>
          <p:nvPr/>
        </p:nvSpPr>
        <p:spPr>
          <a:xfrm>
            <a:off x="6096143" y="915638"/>
            <a:ext cx="89639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8800" b="1">
                <a:solidFill>
                  <a:srgbClr val="EAE9EB"/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r>
              <a:rPr lang="ru-RU" dirty="0"/>
              <a:t>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B3A27C3-E1FD-7940-A5E3-3CA46E6D84D3}"/>
              </a:ext>
            </a:extLst>
          </p:cNvPr>
          <p:cNvSpPr txBox="1"/>
          <p:nvPr/>
        </p:nvSpPr>
        <p:spPr>
          <a:xfrm>
            <a:off x="6100725" y="2088808"/>
            <a:ext cx="93166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8800" b="1">
                <a:solidFill>
                  <a:srgbClr val="EAE9EB"/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r>
              <a:rPr lang="ru-RU" dirty="0"/>
              <a:t>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F25D36B-1AC0-CC48-9EE3-83F59AD4C282}"/>
              </a:ext>
            </a:extLst>
          </p:cNvPr>
          <p:cNvSpPr txBox="1"/>
          <p:nvPr/>
        </p:nvSpPr>
        <p:spPr>
          <a:xfrm>
            <a:off x="6139198" y="3219847"/>
            <a:ext cx="88357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>
                <a:solidFill>
                  <a:srgbClr val="EAE9EB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7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C83A4E4-161E-7949-9811-D52D709C8B9D}"/>
              </a:ext>
            </a:extLst>
          </p:cNvPr>
          <p:cNvSpPr/>
          <p:nvPr/>
        </p:nvSpPr>
        <p:spPr>
          <a:xfrm>
            <a:off x="2055256" y="4725725"/>
            <a:ext cx="33934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Контроль времени ненормативного простоя вагонов 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733F519-48E8-D44D-935A-E9A6FBFC665B}"/>
              </a:ext>
            </a:extLst>
          </p:cNvPr>
          <p:cNvSpPr/>
          <p:nvPr/>
        </p:nvSpPr>
        <p:spPr>
          <a:xfrm>
            <a:off x="6864542" y="3644795"/>
            <a:ext cx="4248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Автоматическое формирование отчетности. Статистический анализ.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C4C1C4E-F9CA-2044-B2F1-B17AFA31BEE7}"/>
              </a:ext>
            </a:extLst>
          </p:cNvPr>
          <p:cNvSpPr/>
          <p:nvPr/>
        </p:nvSpPr>
        <p:spPr>
          <a:xfrm>
            <a:off x="6854519" y="2471932"/>
            <a:ext cx="42584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Повышение оперативности управления </a:t>
            </a:r>
          </a:p>
          <a:p>
            <a:r>
              <a:rPr 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ж</a:t>
            </a:r>
            <a:r>
              <a:rPr lang="en-US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/</a:t>
            </a:r>
            <a:r>
              <a:rPr 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д транспортом</a:t>
            </a:r>
            <a:r>
              <a:rPr lang="ru-RU" sz="1600" dirty="0">
                <a:solidFill>
                  <a:srgbClr val="243844"/>
                </a:solidFill>
                <a:latin typeface="Gotham Pro Medium" panose="02000503040000020004" pitchFamily="2" charset="0"/>
                <a:ea typeface="Arial Unicode MS" pitchFamily="34" charset="-128"/>
                <a:cs typeface="Gotham Pro Medium" panose="02000503040000020004" pitchFamily="2" charset="0"/>
              </a:rPr>
              <a:t>. </a:t>
            </a:r>
            <a:r>
              <a:rPr lang="ru-RU" alt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Достоверная информация в «</a:t>
            </a:r>
            <a:r>
              <a:rPr lang="en-US" alt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online</a:t>
            </a:r>
            <a:r>
              <a:rPr lang="ru-RU" alt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» режиме. </a:t>
            </a:r>
            <a:endParaRPr lang="ru-RU" sz="1600" dirty="0">
              <a:solidFill>
                <a:srgbClr val="B6B6B6"/>
              </a:solidFill>
              <a:latin typeface="Gotham Pro" panose="02000503040000020004" pitchFamily="2" charset="0"/>
              <a:ea typeface="Arial Unicode MS" pitchFamily="34" charset="-128"/>
              <a:cs typeface="Gotham Pro" panose="02000503040000020004" pitchFamily="2" charset="0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5030D18F-5125-B540-8988-05389F403601}"/>
              </a:ext>
            </a:extLst>
          </p:cNvPr>
          <p:cNvSpPr/>
          <p:nvPr/>
        </p:nvSpPr>
        <p:spPr>
          <a:xfrm>
            <a:off x="539418" y="931441"/>
            <a:ext cx="11304588" cy="4995118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DF584971-D393-CC46-956A-95DE905CE511}"/>
              </a:ext>
            </a:extLst>
          </p:cNvPr>
          <p:cNvCxnSpPr/>
          <p:nvPr/>
        </p:nvCxnSpPr>
        <p:spPr>
          <a:xfrm flipV="1">
            <a:off x="5662484" y="287938"/>
            <a:ext cx="0" cy="64570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DC6A389F-812C-9144-A7B6-F11822F27260}"/>
              </a:ext>
            </a:extLst>
          </p:cNvPr>
          <p:cNvCxnSpPr>
            <a:cxnSpLocks/>
          </p:cNvCxnSpPr>
          <p:nvPr/>
        </p:nvCxnSpPr>
        <p:spPr>
          <a:xfrm>
            <a:off x="5664746" y="287938"/>
            <a:ext cx="617926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9F075D2F-4974-7A45-8511-1F74A7645405}"/>
              </a:ext>
            </a:extLst>
          </p:cNvPr>
          <p:cNvCxnSpPr/>
          <p:nvPr/>
        </p:nvCxnSpPr>
        <p:spPr>
          <a:xfrm flipV="1">
            <a:off x="11844035" y="287938"/>
            <a:ext cx="0" cy="64570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F25D36B-1AC0-CC48-9EE3-83F59AD4C282}"/>
              </a:ext>
            </a:extLst>
          </p:cNvPr>
          <p:cNvSpPr txBox="1"/>
          <p:nvPr/>
        </p:nvSpPr>
        <p:spPr>
          <a:xfrm>
            <a:off x="6100725" y="4286706"/>
            <a:ext cx="7136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>
                <a:solidFill>
                  <a:srgbClr val="EAE9EB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8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6A4FF9C6-D26E-CB4A-B0E7-7FC697A4A549}"/>
              </a:ext>
            </a:extLst>
          </p:cNvPr>
          <p:cNvSpPr/>
          <p:nvPr/>
        </p:nvSpPr>
        <p:spPr>
          <a:xfrm>
            <a:off x="6864542" y="1420093"/>
            <a:ext cx="44492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Контроль работы смежных подразделений (цехов)</a:t>
            </a:r>
          </a:p>
        </p:txBody>
      </p:sp>
    </p:spTree>
    <p:extLst>
      <p:ext uri="{BB962C8B-B14F-4D97-AF65-F5344CB8AC3E}">
        <p14:creationId xmlns:p14="http://schemas.microsoft.com/office/powerpoint/2010/main" val="4025521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ъект, часы, зна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35CB5DF7-78A1-6E42-9EAF-89D2FBA757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3298" y="6181542"/>
            <a:ext cx="1210737" cy="38852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66EDA1C-A7C6-E148-9DCB-CACAF570C3ED}"/>
              </a:ext>
            </a:extLst>
          </p:cNvPr>
          <p:cNvSpPr/>
          <p:nvPr/>
        </p:nvSpPr>
        <p:spPr>
          <a:xfrm>
            <a:off x="7387209" y="379958"/>
            <a:ext cx="44567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dirty="0">
                <a:solidFill>
                  <a:srgbClr val="B6B6B6"/>
                </a:solidFill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ОСНОВНЫЕ ФУНКЦИИ СИСТЕМЫ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E2934ED-8257-2047-A713-BFE4C20E3515}"/>
              </a:ext>
            </a:extLst>
          </p:cNvPr>
          <p:cNvSpPr/>
          <p:nvPr/>
        </p:nvSpPr>
        <p:spPr>
          <a:xfrm>
            <a:off x="539418" y="931441"/>
            <a:ext cx="11304588" cy="4995118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CFB506C0-CF4B-5A4C-B05A-FB13EC70266C}"/>
              </a:ext>
            </a:extLst>
          </p:cNvPr>
          <p:cNvCxnSpPr/>
          <p:nvPr/>
        </p:nvCxnSpPr>
        <p:spPr>
          <a:xfrm flipV="1">
            <a:off x="3936554" y="287938"/>
            <a:ext cx="0" cy="64570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CA6B214-E6CF-7A46-B3F7-EDCD97556BC8}"/>
              </a:ext>
            </a:extLst>
          </p:cNvPr>
          <p:cNvCxnSpPr>
            <a:cxnSpLocks/>
          </p:cNvCxnSpPr>
          <p:nvPr/>
        </p:nvCxnSpPr>
        <p:spPr>
          <a:xfrm>
            <a:off x="3936554" y="287938"/>
            <a:ext cx="7907452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68B054E-6306-D04F-9116-48159EDA7660}"/>
              </a:ext>
            </a:extLst>
          </p:cNvPr>
          <p:cNvCxnSpPr/>
          <p:nvPr/>
        </p:nvCxnSpPr>
        <p:spPr>
          <a:xfrm flipV="1">
            <a:off x="11844035" y="287938"/>
            <a:ext cx="0" cy="64570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2358E66-88C1-6C49-B003-1B9C5480140F}"/>
              </a:ext>
            </a:extLst>
          </p:cNvPr>
          <p:cNvSpPr/>
          <p:nvPr/>
        </p:nvSpPr>
        <p:spPr>
          <a:xfrm>
            <a:off x="6867371" y="994229"/>
            <a:ext cx="49677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latin typeface="Gotham Pro" panose="02000503040000020004" pitchFamily="2" charset="0"/>
              <a:ea typeface="Arial Unicode MS" panose="020B0604020202020204" pitchFamily="34" charset="-128"/>
              <a:cs typeface="Gotham Pro" panose="02000503040000020004" pitchFamily="2" charset="0"/>
            </a:endParaRPr>
          </a:p>
          <a:p>
            <a:endParaRPr lang="en-US" sz="1600" dirty="0">
              <a:latin typeface="Gotham Pro" panose="02000503040000020004" pitchFamily="2" charset="0"/>
              <a:ea typeface="Arial Unicode MS" panose="020B0604020202020204" pitchFamily="34" charset="-128"/>
              <a:cs typeface="Gotham Pro" panose="02000503040000020004" pitchFamily="2" charset="0"/>
            </a:endParaRPr>
          </a:p>
          <a:p>
            <a:endParaRPr lang="ru-RU" sz="1600" dirty="0">
              <a:latin typeface="Gotham Pro" panose="02000503040000020004" pitchFamily="2" charset="0"/>
              <a:ea typeface="Arial Unicode MS" panose="020B0604020202020204" pitchFamily="34" charset="-128"/>
              <a:cs typeface="Gotham Pro" panose="02000503040000020004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C4BB14-E3BD-2145-AED4-59DFE041E498}"/>
              </a:ext>
            </a:extLst>
          </p:cNvPr>
          <p:cNvSpPr txBox="1"/>
          <p:nvPr/>
        </p:nvSpPr>
        <p:spPr>
          <a:xfrm>
            <a:off x="1200250" y="1550402"/>
            <a:ext cx="66075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>
                <a:solidFill>
                  <a:srgbClr val="EAE9EB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F6016D-9921-344F-8AF9-62755DB727F7}"/>
              </a:ext>
            </a:extLst>
          </p:cNvPr>
          <p:cNvSpPr txBox="1"/>
          <p:nvPr/>
        </p:nvSpPr>
        <p:spPr>
          <a:xfrm>
            <a:off x="1200250" y="2775694"/>
            <a:ext cx="8883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>
                <a:solidFill>
                  <a:srgbClr val="EAE9EB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F79D19-D9D1-6240-86E0-43BE39E0E5F1}"/>
              </a:ext>
            </a:extLst>
          </p:cNvPr>
          <p:cNvSpPr txBox="1"/>
          <p:nvPr/>
        </p:nvSpPr>
        <p:spPr>
          <a:xfrm>
            <a:off x="1194314" y="3998674"/>
            <a:ext cx="88517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>
                <a:solidFill>
                  <a:srgbClr val="EAE9EB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774978-27A5-2E4F-ACD9-4B25DABFF1F2}"/>
              </a:ext>
            </a:extLst>
          </p:cNvPr>
          <p:cNvSpPr txBox="1"/>
          <p:nvPr/>
        </p:nvSpPr>
        <p:spPr>
          <a:xfrm>
            <a:off x="6272651" y="1529744"/>
            <a:ext cx="9621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>
                <a:solidFill>
                  <a:srgbClr val="EAE9EB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4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8E8D975-D3EE-9B42-ADBD-857D11DE3D24}"/>
              </a:ext>
            </a:extLst>
          </p:cNvPr>
          <p:cNvSpPr/>
          <p:nvPr/>
        </p:nvSpPr>
        <p:spPr>
          <a:xfrm>
            <a:off x="1863529" y="4345940"/>
            <a:ext cx="44492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Мониторинг всей произведенной </a:t>
            </a:r>
          </a:p>
          <a:p>
            <a:pPr lvl="0"/>
            <a:r>
              <a:rPr 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маневровой работы и внутренних технологических перевозок.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CF3799E-27C5-CA4B-8682-99E054F523B3}"/>
              </a:ext>
            </a:extLst>
          </p:cNvPr>
          <p:cNvSpPr/>
          <p:nvPr/>
        </p:nvSpPr>
        <p:spPr>
          <a:xfrm>
            <a:off x="1863529" y="1935046"/>
            <a:ext cx="44277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Отображение в динамике вагонов и локомотивов в реальном времени на план -схеме станции с учетом топологических связей.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0AA8A35-1857-FD44-876E-74286283F72E}"/>
              </a:ext>
            </a:extLst>
          </p:cNvPr>
          <p:cNvSpPr/>
          <p:nvPr/>
        </p:nvSpPr>
        <p:spPr>
          <a:xfrm>
            <a:off x="1876215" y="3179483"/>
            <a:ext cx="39312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Контроль состояния вагонного парка (вагонная разметка, направления, грузы, пробег и т.д.).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534960-7A9E-CD4A-BADE-7B3B811B37CD}"/>
              </a:ext>
            </a:extLst>
          </p:cNvPr>
          <p:cNvSpPr txBox="1"/>
          <p:nvPr/>
        </p:nvSpPr>
        <p:spPr>
          <a:xfrm>
            <a:off x="6268509" y="2777206"/>
            <a:ext cx="89639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8800" b="1">
                <a:solidFill>
                  <a:srgbClr val="EAE9EB"/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r>
              <a:rPr lang="ru-RU" dirty="0"/>
              <a:t>5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E4116B5-2537-5540-9A63-131375DD0658}"/>
              </a:ext>
            </a:extLst>
          </p:cNvPr>
          <p:cNvSpPr/>
          <p:nvPr/>
        </p:nvSpPr>
        <p:spPr>
          <a:xfrm>
            <a:off x="7069895" y="1902869"/>
            <a:ext cx="4693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Автоматическое формирование графика исполненной работы в регламентном и архивном режиме.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0B56E11-36EC-1241-B8B3-9E4684F051A0}"/>
              </a:ext>
            </a:extLst>
          </p:cNvPr>
          <p:cNvSpPr/>
          <p:nvPr/>
        </p:nvSpPr>
        <p:spPr>
          <a:xfrm>
            <a:off x="7053080" y="3085394"/>
            <a:ext cx="44492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Длительность простоя вагонов. Отображение наиболее «узких» мест в существующих бизнес-процессах.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7534960-7A9E-CD4A-BADE-7B3B811B37CD}"/>
              </a:ext>
            </a:extLst>
          </p:cNvPr>
          <p:cNvSpPr txBox="1"/>
          <p:nvPr/>
        </p:nvSpPr>
        <p:spPr>
          <a:xfrm>
            <a:off x="6258899" y="3998674"/>
            <a:ext cx="8130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8800" b="1">
                <a:solidFill>
                  <a:srgbClr val="EAE9EB"/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r>
              <a:rPr lang="ru-RU" dirty="0"/>
              <a:t>6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20B56E11-36EC-1241-B8B3-9E4684F051A0}"/>
              </a:ext>
            </a:extLst>
          </p:cNvPr>
          <p:cNvSpPr/>
          <p:nvPr/>
        </p:nvSpPr>
        <p:spPr>
          <a:xfrm>
            <a:off x="7043470" y="4221088"/>
            <a:ext cx="44492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Статистическая информация о работе цехов</a:t>
            </a:r>
            <a:r>
              <a:rPr lang="en-US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 / </a:t>
            </a:r>
            <a:r>
              <a:rPr lang="ru-RU" sz="1600" dirty="0">
                <a:solidFill>
                  <a:srgbClr val="243844"/>
                </a:solidFill>
                <a:latin typeface="Gotham Pro" panose="02000503040000020004" pitchFamily="2" charset="0"/>
                <a:ea typeface="Arial Unicode MS" panose="020B0604020202020204" pitchFamily="34" charset="-128"/>
                <a:cs typeface="Gotham Pro" panose="02000503040000020004" pitchFamily="2" charset="0"/>
              </a:rPr>
              <a:t>грузовых фронтов. Развитая система уведомлений дает контроль нормативного времени выполнения грузовых операций.</a:t>
            </a:r>
          </a:p>
        </p:txBody>
      </p:sp>
    </p:spTree>
    <p:extLst>
      <p:ext uri="{BB962C8B-B14F-4D97-AF65-F5344CB8AC3E}">
        <p14:creationId xmlns:p14="http://schemas.microsoft.com/office/powerpoint/2010/main" val="2870270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ъект, часы, зна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35CB5DF7-78A1-6E42-9EAF-89D2FBA757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3298" y="6181542"/>
            <a:ext cx="1210737" cy="38852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66EDA1C-A7C6-E148-9DCB-CACAF570C3ED}"/>
              </a:ext>
            </a:extLst>
          </p:cNvPr>
          <p:cNvSpPr/>
          <p:nvPr/>
        </p:nvSpPr>
        <p:spPr>
          <a:xfrm>
            <a:off x="8288224" y="379958"/>
            <a:ext cx="35557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dirty="0">
                <a:solidFill>
                  <a:srgbClr val="B6B6B6"/>
                </a:solidFill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ВНЕШНИЙ ВИД СИСТЕМЫ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E2934ED-8257-2047-A713-BFE4C20E3515}"/>
              </a:ext>
            </a:extLst>
          </p:cNvPr>
          <p:cNvSpPr/>
          <p:nvPr/>
        </p:nvSpPr>
        <p:spPr>
          <a:xfrm>
            <a:off x="539418" y="931441"/>
            <a:ext cx="11304588" cy="4995118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CFB506C0-CF4B-5A4C-B05A-FB13EC70266C}"/>
              </a:ext>
            </a:extLst>
          </p:cNvPr>
          <p:cNvCxnSpPr/>
          <p:nvPr/>
        </p:nvCxnSpPr>
        <p:spPr>
          <a:xfrm flipV="1">
            <a:off x="3936554" y="287938"/>
            <a:ext cx="0" cy="64570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CA6B214-E6CF-7A46-B3F7-EDCD97556BC8}"/>
              </a:ext>
            </a:extLst>
          </p:cNvPr>
          <p:cNvCxnSpPr>
            <a:cxnSpLocks/>
          </p:cNvCxnSpPr>
          <p:nvPr/>
        </p:nvCxnSpPr>
        <p:spPr>
          <a:xfrm>
            <a:off x="3936554" y="287938"/>
            <a:ext cx="7907452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68B054E-6306-D04F-9116-48159EDA7660}"/>
              </a:ext>
            </a:extLst>
          </p:cNvPr>
          <p:cNvCxnSpPr/>
          <p:nvPr/>
        </p:nvCxnSpPr>
        <p:spPr>
          <a:xfrm flipV="1">
            <a:off x="11844035" y="287938"/>
            <a:ext cx="0" cy="64570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306" y="1174044"/>
            <a:ext cx="8491537" cy="4509912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 contourW="12700">
            <a:contourClr>
              <a:srgbClr val="CCCCCC"/>
            </a:contourClr>
          </a:sp3d>
        </p:spPr>
      </p:pic>
    </p:spTree>
    <p:extLst>
      <p:ext uri="{BB962C8B-B14F-4D97-AF65-F5344CB8AC3E}">
        <p14:creationId xmlns:p14="http://schemas.microsoft.com/office/powerpoint/2010/main" val="2389985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 descr="Изображение выглядит как объект, часы, зна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D97B2080-13E7-5044-B7F4-2760E74E0B4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3298" y="6181542"/>
            <a:ext cx="1210737" cy="388520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B5FA2D2-4D1C-E749-9A0D-616BD4371ED2}"/>
              </a:ext>
            </a:extLst>
          </p:cNvPr>
          <p:cNvSpPr/>
          <p:nvPr/>
        </p:nvSpPr>
        <p:spPr>
          <a:xfrm>
            <a:off x="6638217" y="375047"/>
            <a:ext cx="52104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dirty="0">
                <a:solidFill>
                  <a:srgbClr val="B6B6B6"/>
                </a:solidFill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КОНТРОЛЬ НОРМАТИВНОГО ВРЕМЕНИ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49C56A7B-C3D2-8342-B636-FCDE787AF439}"/>
              </a:ext>
            </a:extLst>
          </p:cNvPr>
          <p:cNvSpPr/>
          <p:nvPr/>
        </p:nvSpPr>
        <p:spPr>
          <a:xfrm>
            <a:off x="539418" y="931441"/>
            <a:ext cx="11304588" cy="4995118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FE948C29-D7E1-A747-B296-6FE88969CEBE}"/>
              </a:ext>
            </a:extLst>
          </p:cNvPr>
          <p:cNvCxnSpPr/>
          <p:nvPr/>
        </p:nvCxnSpPr>
        <p:spPr>
          <a:xfrm flipV="1">
            <a:off x="5662484" y="287938"/>
            <a:ext cx="0" cy="64570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CA4941D9-C419-8B4E-90B3-573D663844B9}"/>
              </a:ext>
            </a:extLst>
          </p:cNvPr>
          <p:cNvCxnSpPr>
            <a:cxnSpLocks/>
          </p:cNvCxnSpPr>
          <p:nvPr/>
        </p:nvCxnSpPr>
        <p:spPr>
          <a:xfrm>
            <a:off x="5664746" y="287938"/>
            <a:ext cx="617926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81A32C62-0216-C84D-9A56-5D7CE738D06F}"/>
              </a:ext>
            </a:extLst>
          </p:cNvPr>
          <p:cNvCxnSpPr/>
          <p:nvPr/>
        </p:nvCxnSpPr>
        <p:spPr>
          <a:xfrm flipV="1">
            <a:off x="11844035" y="287938"/>
            <a:ext cx="0" cy="64570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86" y="2018755"/>
            <a:ext cx="10992754" cy="3861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02" y="1038156"/>
            <a:ext cx="4670035" cy="1074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093" y="2263561"/>
            <a:ext cx="4620391" cy="78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563" y="1233819"/>
            <a:ext cx="4620393" cy="1504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F987557E-501F-1D43-8EFA-629BDE6EC269}"/>
              </a:ext>
            </a:extLst>
          </p:cNvPr>
          <p:cNvCxnSpPr>
            <a:cxnSpLocks/>
          </p:cNvCxnSpPr>
          <p:nvPr/>
        </p:nvCxnSpPr>
        <p:spPr>
          <a:xfrm>
            <a:off x="840210" y="2018755"/>
            <a:ext cx="792088" cy="1626269"/>
          </a:xfrm>
          <a:prstGeom prst="line">
            <a:avLst/>
          </a:prstGeom>
          <a:ln w="19050">
            <a:solidFill>
              <a:srgbClr val="EA959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F987557E-501F-1D43-8EFA-629BDE6EC269}"/>
              </a:ext>
            </a:extLst>
          </p:cNvPr>
          <p:cNvCxnSpPr>
            <a:cxnSpLocks/>
          </p:cNvCxnSpPr>
          <p:nvPr/>
        </p:nvCxnSpPr>
        <p:spPr>
          <a:xfrm>
            <a:off x="840210" y="1124744"/>
            <a:ext cx="0" cy="894011"/>
          </a:xfrm>
          <a:prstGeom prst="line">
            <a:avLst/>
          </a:prstGeom>
          <a:ln w="19050">
            <a:solidFill>
              <a:srgbClr val="D98B8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F987557E-501F-1D43-8EFA-629BDE6EC269}"/>
              </a:ext>
            </a:extLst>
          </p:cNvPr>
          <p:cNvCxnSpPr>
            <a:cxnSpLocks/>
          </p:cNvCxnSpPr>
          <p:nvPr/>
        </p:nvCxnSpPr>
        <p:spPr>
          <a:xfrm>
            <a:off x="2568402" y="2933940"/>
            <a:ext cx="360040" cy="755323"/>
          </a:xfrm>
          <a:prstGeom prst="line">
            <a:avLst/>
          </a:prstGeom>
          <a:ln w="19050">
            <a:solidFill>
              <a:srgbClr val="EC919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F987557E-501F-1D43-8EFA-629BDE6EC269}"/>
              </a:ext>
            </a:extLst>
          </p:cNvPr>
          <p:cNvCxnSpPr>
            <a:cxnSpLocks/>
          </p:cNvCxnSpPr>
          <p:nvPr/>
        </p:nvCxnSpPr>
        <p:spPr>
          <a:xfrm>
            <a:off x="7248922" y="2599521"/>
            <a:ext cx="984521" cy="1837591"/>
          </a:xfrm>
          <a:prstGeom prst="line">
            <a:avLst/>
          </a:prstGeom>
          <a:ln w="19050">
            <a:solidFill>
              <a:srgbClr val="EC919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856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 descr="Изображение выглядит как объект, часы, зна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D97B2080-13E7-5044-B7F4-2760E74E0B4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3298" y="6181542"/>
            <a:ext cx="1210737" cy="388520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B5FA2D2-4D1C-E749-9A0D-616BD4371ED2}"/>
              </a:ext>
            </a:extLst>
          </p:cNvPr>
          <p:cNvSpPr/>
          <p:nvPr/>
        </p:nvSpPr>
        <p:spPr>
          <a:xfrm>
            <a:off x="6717533" y="375047"/>
            <a:ext cx="5131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dirty="0">
                <a:solidFill>
                  <a:srgbClr val="B6B6B6"/>
                </a:solidFill>
                <a:latin typeface="+mn-lt"/>
                <a:ea typeface="Calibri" panose="020F0502020204030204" pitchFamily="34" charset="0"/>
                <a:cs typeface="Gotham Pro Light" panose="02000503030000020004" pitchFamily="2" charset="0"/>
              </a:rPr>
              <a:t>(</a:t>
            </a:r>
            <a:r>
              <a:rPr lang="en-US" sz="2400" dirty="0">
                <a:solidFill>
                  <a:srgbClr val="B6B6B6"/>
                </a:solidFill>
                <a:latin typeface="+mn-lt"/>
                <a:ea typeface="Calibri" panose="020F0502020204030204" pitchFamily="34" charset="0"/>
                <a:cs typeface="Gotham Pro Light" panose="02000503030000020004" pitchFamily="2" charset="0"/>
              </a:rPr>
              <a:t>GIF) </a:t>
            </a:r>
            <a:r>
              <a:rPr lang="ru-RU" sz="2400" dirty="0">
                <a:solidFill>
                  <a:srgbClr val="B6B6B6"/>
                </a:solidFill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МНОГОУРОВНЕВАЯ ОТЧЕТНОСТЬ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49C56A7B-C3D2-8342-B636-FCDE787AF439}"/>
              </a:ext>
            </a:extLst>
          </p:cNvPr>
          <p:cNvSpPr/>
          <p:nvPr/>
        </p:nvSpPr>
        <p:spPr>
          <a:xfrm>
            <a:off x="539418" y="931441"/>
            <a:ext cx="11304588" cy="4995118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FE948C29-D7E1-A747-B296-6FE88969CEBE}"/>
              </a:ext>
            </a:extLst>
          </p:cNvPr>
          <p:cNvCxnSpPr/>
          <p:nvPr/>
        </p:nvCxnSpPr>
        <p:spPr>
          <a:xfrm flipV="1">
            <a:off x="5662484" y="287938"/>
            <a:ext cx="0" cy="64570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CA4941D9-C419-8B4E-90B3-573D663844B9}"/>
              </a:ext>
            </a:extLst>
          </p:cNvPr>
          <p:cNvCxnSpPr>
            <a:cxnSpLocks/>
          </p:cNvCxnSpPr>
          <p:nvPr/>
        </p:nvCxnSpPr>
        <p:spPr>
          <a:xfrm>
            <a:off x="5664746" y="287938"/>
            <a:ext cx="617926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81A32C62-0216-C84D-9A56-5D7CE738D06F}"/>
              </a:ext>
            </a:extLst>
          </p:cNvPr>
          <p:cNvCxnSpPr/>
          <p:nvPr/>
        </p:nvCxnSpPr>
        <p:spPr>
          <a:xfrm flipV="1">
            <a:off x="11844035" y="287938"/>
            <a:ext cx="0" cy="64570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387" y="1124744"/>
            <a:ext cx="4278319" cy="2664296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CCCCCC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978" y="3140968"/>
            <a:ext cx="5551012" cy="2700829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D9D9D9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78" y="1268760"/>
            <a:ext cx="4875341" cy="2783950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D9D9D9"/>
            </a:contourClr>
          </a:sp3d>
        </p:spPr>
      </p:pic>
    </p:spTree>
    <p:extLst>
      <p:ext uri="{BB962C8B-B14F-4D97-AF65-F5344CB8AC3E}">
        <p14:creationId xmlns:p14="http://schemas.microsoft.com/office/powerpoint/2010/main" val="3174035730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Тема Office">
      <a:majorFont>
        <a:latin typeface="Impact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36822</TotalTime>
  <Words>544</Words>
  <Application>Microsoft Macintosh PowerPoint</Application>
  <PresentationFormat>Произвольный</PresentationFormat>
  <Paragraphs>90</Paragraphs>
  <Slides>19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19</vt:i4>
      </vt:variant>
    </vt:vector>
  </HeadingPairs>
  <TitlesOfParts>
    <vt:vector size="37" baseType="lpstr">
      <vt:lpstr>微软雅黑</vt:lpstr>
      <vt:lpstr>Arial</vt:lpstr>
      <vt:lpstr>Bahnschrift Condensed</vt:lpstr>
      <vt:lpstr>Calibri</vt:lpstr>
      <vt:lpstr>Calibri Light</vt:lpstr>
      <vt:lpstr>Gotham Pro</vt:lpstr>
      <vt:lpstr>Gotham Pro Light</vt:lpstr>
      <vt:lpstr>Gotham Pro Medium</vt:lpstr>
      <vt:lpstr>Impact</vt:lpstr>
      <vt:lpstr>Microsoft Sans Serif</vt:lpstr>
      <vt:lpstr>Open Sans</vt:lpstr>
      <vt:lpstr>Tahoma</vt:lpstr>
      <vt:lpstr>Times New Roman</vt:lpstr>
      <vt:lpstr>1_Тема Office</vt:lpstr>
      <vt:lpstr>Специальное оформление</vt:lpstr>
      <vt:lpstr>1_Специальное оформление</vt:lpstr>
      <vt:lpstr>2_Специальное оформление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Ledneva</dc:creator>
  <cp:lastModifiedBy>Dmitry Sh</cp:lastModifiedBy>
  <cp:revision>1301</cp:revision>
  <cp:lastPrinted>2020-08-16T08:25:14Z</cp:lastPrinted>
  <dcterms:created xsi:type="dcterms:W3CDTF">2004-10-12T08:45:07Z</dcterms:created>
  <dcterms:modified xsi:type="dcterms:W3CDTF">2020-11-12T06:32:42Z</dcterms:modified>
</cp:coreProperties>
</file>